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57" r:id="rId4"/>
    <p:sldId id="297" r:id="rId5"/>
    <p:sldId id="298" r:id="rId6"/>
    <p:sldId id="259" r:id="rId7"/>
    <p:sldId id="260" r:id="rId8"/>
    <p:sldId id="261" r:id="rId9"/>
    <p:sldId id="293" r:id="rId10"/>
    <p:sldId id="294" r:id="rId11"/>
    <p:sldId id="288" r:id="rId12"/>
    <p:sldId id="30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1E582FD-135A-438B-A463-032256CEB7E7}">
          <p14:sldIdLst>
            <p14:sldId id="256"/>
            <p14:sldId id="295"/>
            <p14:sldId id="257"/>
            <p14:sldId id="297"/>
            <p14:sldId id="298"/>
            <p14:sldId id="259"/>
            <p14:sldId id="260"/>
            <p14:sldId id="261"/>
            <p14:sldId id="293"/>
            <p14:sldId id="294"/>
            <p14:sldId id="288"/>
            <p14:sldId id="3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86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23T02:42:10.896"/>
    </inkml:context>
    <inkml:brush xml:id="br0">
      <inkml:brushProperty name="width" value="0.05292" units="cm"/>
      <inkml:brushProperty name="height" value="0.05292" units="cm"/>
      <inkml:brushProperty name="color" value="#7F7F7F"/>
    </inkml:brush>
  </inkml:definitions>
  <inkml:trace contextRef="#ctx0" brushRef="#br0">16147 11390 381 0,'0'0'16'0,"0"0"5"0,0 0-21 0</inkml:trace>
  <inkml:trace contextRef="#ctx0" brushRef="#br0" timeOffset="4244.199">16348 11516 403 0,'0'0'17'0,"0"0"5"0,0 0-22 0,0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6BD5C-CB95-4040-AFA9-0B6AE725F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06A09-105B-48B0-8D9A-74C3E96E4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D3DC2-F651-4F0F-ACE1-BA57C3B3C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D7E33-BDE9-44C7-9933-E96D91DCB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D9063-A452-46FB-BDF6-290B251C3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B3A91-FB72-4ED5-8AA3-35DF1FDC9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61BBF8-C7EF-40BD-B225-7ED13F5D2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01DED-642E-4C6D-B28D-121A1277C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A5F1E-43D7-42C7-A681-3F7FB2C9A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89324-1ADE-4758-BE16-8F7FD0FC7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14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F665AD-B204-4168-9361-7DA972273E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AAB95A-2868-43A5-BB51-D238A6CA7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42D94-0BD1-45BD-AC0D-A6E914204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18229-85F9-4C7E-8A70-65608BCD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DDAAB-DC55-4AE3-91AA-605D68119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E6455-211D-4EA9-8F28-116BC597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CCFF4-6324-421B-9DA4-FA35B3F5A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DB429-EE21-4472-A1A8-6080F5E01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414FE-B05C-4C95-8ED4-08CD56895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A2104-7BF2-4462-9D33-F3D736865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5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74D2F-165F-459C-8539-8D9AB266E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3FAB4-D5DC-47A4-BB24-DED5E106C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DAB8B-A2A9-41A7-8504-DD728C09C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47BD7-A533-487A-A3F6-E42335BF4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C9189-CD75-4B64-AA61-8E63D6BF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21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930B-E458-408D-A95A-F15E02D2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E8BCB-9AED-4477-B11E-DC8CAF01C8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6F72F-06E6-4644-9D63-7E2DCA266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7943E-DDB8-41E3-AB45-BA48130F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8D3FDB-428E-44B5-B65B-BBA120C70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0BFD5C-0C99-4AFF-8B69-2E272AD40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4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8BAE9-D776-445C-9221-63E35C7B5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934FA6-F9C6-49F6-8CA1-2976E5791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D6FD1-AD1D-4317-BB87-A830BDFFF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70C053-0C86-483D-B403-4F52149B8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4CDC0E-120A-4631-89CA-D0AA8BA04C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9E5E93-DF33-4B26-8C6D-CC10D0C4B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4DDFA1-E878-47A3-ABFE-47DD9BAB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F0ABC3-5131-4273-89AE-5148209B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1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0989F-8765-44A2-9999-22B79A72D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64EEC2-5E1D-496B-9CCB-3291D7E5D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54C54-AAF5-4A97-9F19-1F7C270F9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FCC8DD-5BC4-4234-A41A-208F0C734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3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CB44E-890F-461E-8DE1-6CD59B073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D9A5A0-BB10-411A-BBF8-97D52BFAB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5CB94-9F02-4CDC-939D-6D6F3FC80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49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C2B9F-DB57-403E-A7DA-0A91826D0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2AE25-B671-4A28-A288-D3D68A023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2ACA40-F3D5-4898-8354-12FD73C91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A6FF0-9F94-4BE3-84C3-5C41216F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B314D-D779-4B74-87C6-991E5424C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33AB06-CBF9-4CDE-92F1-1D12DA3A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7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1BC22-2E33-414B-9961-4F1EF7464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95D2AD-4692-4A0C-97DC-4DE77C0085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AB7F7-BC46-4DD5-8CA5-62961813E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A4C60-87D0-4453-8D25-CE74AA340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7CB52-705E-4268-9A02-1D70F310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521A49-55C5-416A-989B-BDF01DBA1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1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54439B-3C86-4DD6-946C-669278F73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6E015-89B1-450F-9477-555D98F87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09278-AF20-469D-AA72-1052C3567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22792-ABC6-4289-8074-A2DACDC147F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BD431-869A-47BA-A84D-92D6DBD1F4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538C3-D10D-45F0-A3BE-C0FAF0663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8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18" Type="http://schemas.openxmlformats.org/officeDocument/2006/relationships/image" Target="../media/image4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17" Type="http://schemas.openxmlformats.org/officeDocument/2006/relationships/image" Target="../media/image39.png"/><Relationship Id="rId2" Type="http://schemas.openxmlformats.org/officeDocument/2006/relationships/image" Target="../media/image240.png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0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13" Type="http://schemas.openxmlformats.org/officeDocument/2006/relationships/image" Target="../media/image10.jpg"/><Relationship Id="rId3" Type="http://schemas.openxmlformats.org/officeDocument/2006/relationships/image" Target="../media/image2.png"/><Relationship Id="rId7" Type="http://schemas.openxmlformats.org/officeDocument/2006/relationships/image" Target="../media/image4.jpg"/><Relationship Id="rId12" Type="http://schemas.openxmlformats.org/officeDocument/2006/relationships/image" Target="../media/image9.jpg"/><Relationship Id="rId2" Type="http://schemas.openxmlformats.org/officeDocument/2006/relationships/image" Target="../media/image1.jpg"/><Relationship Id="rId16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11" Type="http://schemas.openxmlformats.org/officeDocument/2006/relationships/image" Target="../media/image8.jpg"/><Relationship Id="rId5" Type="http://schemas.openxmlformats.org/officeDocument/2006/relationships/image" Target="../media/image2.jpg"/><Relationship Id="rId15" Type="http://schemas.openxmlformats.org/officeDocument/2006/relationships/image" Target="../media/image12.jpg"/><Relationship Id="rId10" Type="http://schemas.openxmlformats.org/officeDocument/2006/relationships/image" Target="../media/image7.jpg"/><Relationship Id="rId4" Type="http://schemas.openxmlformats.org/officeDocument/2006/relationships/image" Target="../media/image3.png"/><Relationship Id="rId9" Type="http://schemas.openxmlformats.org/officeDocument/2006/relationships/image" Target="../media/image6.jpg"/><Relationship Id="rId14" Type="http://schemas.openxmlformats.org/officeDocument/2006/relationships/image" Target="../media/image1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21.emf"/><Relationship Id="rId7" Type="http://schemas.openxmlformats.org/officeDocument/2006/relationships/image" Target="../media/image19.jp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6.jpg"/><Relationship Id="rId10" Type="http://schemas.openxmlformats.org/officeDocument/2006/relationships/image" Target="../media/image21.jpg"/><Relationship Id="rId4" Type="http://schemas.openxmlformats.org/officeDocument/2006/relationships/image" Target="../media/image18.jpg"/><Relationship Id="rId9" Type="http://schemas.openxmlformats.org/officeDocument/2006/relationships/image" Target="../media/image20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0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0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CF27-CFE2-481E-A81E-9BB4A8960A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Ensembles</a:t>
            </a:r>
            <a:br>
              <a:rPr lang="en-US" dirty="0"/>
            </a:br>
            <a:r>
              <a:rPr lang="en-US" sz="4800" dirty="0"/>
              <a:t>Part 1 – Bagging &amp; Random Forests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4B9469-B145-4C96-8348-4B1C0AFBC8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2604343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521A8-7043-44B0-87B0-28FD2C2A2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RandomForest</a:t>
            </a:r>
            <a:r>
              <a:rPr lang="en-US" dirty="0"/>
              <a:t> Predict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BB431D2-A743-4437-A5FA-D80C6247802C}"/>
                  </a:ext>
                </a:extLst>
              </p:cNvPr>
              <p:cNvSpPr txBox="1"/>
              <p:nvPr/>
            </p:nvSpPr>
            <p:spPr>
              <a:xfrm>
                <a:off x="1248849" y="1411049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BB431D2-A743-4437-A5FA-D80C62478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849" y="1411049"/>
                <a:ext cx="94593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FF58EC5-A5CC-49BA-B7A2-53046E5BBB15}"/>
              </a:ext>
            </a:extLst>
          </p:cNvPr>
          <p:cNvCxnSpPr>
            <a:stCxn id="4" idx="2"/>
          </p:cNvCxnSpPr>
          <p:nvPr/>
        </p:nvCxnSpPr>
        <p:spPr>
          <a:xfrm flipH="1">
            <a:off x="1007111" y="1780381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AB5209F-28AB-448C-8119-72264205D3A7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1721815" y="1780381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ADB4E0C-3FC2-410E-9EBB-1D03A95F3AEA}"/>
              </a:ext>
            </a:extLst>
          </p:cNvPr>
          <p:cNvSpPr txBox="1"/>
          <p:nvPr/>
        </p:nvSpPr>
        <p:spPr>
          <a:xfrm>
            <a:off x="2079166" y="1805305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235871-A99F-4813-9D6F-29B8CE3855A7}"/>
              </a:ext>
            </a:extLst>
          </p:cNvPr>
          <p:cNvSpPr txBox="1"/>
          <p:nvPr/>
        </p:nvSpPr>
        <p:spPr>
          <a:xfrm>
            <a:off x="722891" y="1780381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FE5C37C-2B8D-458C-801B-6CF3EA7EDB8B}"/>
                  </a:ext>
                </a:extLst>
              </p:cNvPr>
              <p:cNvSpPr txBox="1"/>
              <p:nvPr/>
            </p:nvSpPr>
            <p:spPr>
              <a:xfrm>
                <a:off x="1943665" y="2324339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FE5C37C-2B8D-458C-801B-6CF3EA7EDB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3665" y="2324339"/>
                <a:ext cx="94593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FD142CB-1E13-4904-84F7-4482A36E55E1}"/>
              </a:ext>
            </a:extLst>
          </p:cNvPr>
          <p:cNvCxnSpPr>
            <a:stCxn id="9" idx="2"/>
          </p:cNvCxnSpPr>
          <p:nvPr/>
        </p:nvCxnSpPr>
        <p:spPr>
          <a:xfrm flipH="1">
            <a:off x="1701927" y="2693671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302DBD0-245E-4729-82C4-319318B5B7E4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2416631" y="2693671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20FF184-F256-4F0C-BE6E-A2421687F834}"/>
              </a:ext>
            </a:extLst>
          </p:cNvPr>
          <p:cNvSpPr txBox="1"/>
          <p:nvPr/>
        </p:nvSpPr>
        <p:spPr>
          <a:xfrm>
            <a:off x="2773982" y="2718595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6F65A0-8DD6-4D97-B1B1-41B7A572A03E}"/>
              </a:ext>
            </a:extLst>
          </p:cNvPr>
          <p:cNvSpPr txBox="1"/>
          <p:nvPr/>
        </p:nvSpPr>
        <p:spPr>
          <a:xfrm>
            <a:off x="1417707" y="2693671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001B79A-2061-4A85-9600-DF02D4795AD9}"/>
                  </a:ext>
                </a:extLst>
              </p:cNvPr>
              <p:cNvSpPr txBox="1"/>
              <p:nvPr/>
            </p:nvSpPr>
            <p:spPr>
              <a:xfrm>
                <a:off x="513376" y="2331044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001B79A-2061-4A85-9600-DF02D4795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76" y="2331044"/>
                <a:ext cx="945931" cy="369332"/>
              </a:xfrm>
              <a:prstGeom prst="rect">
                <a:avLst/>
              </a:prstGeom>
              <a:blipFill>
                <a:blip r:embed="rId4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921852B-70DA-4D52-84B9-D572B7A1DDE0}"/>
                  </a:ext>
                </a:extLst>
              </p:cNvPr>
              <p:cNvSpPr txBox="1"/>
              <p:nvPr/>
            </p:nvSpPr>
            <p:spPr>
              <a:xfrm>
                <a:off x="1228080" y="3244334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921852B-70DA-4D52-84B9-D572B7A1D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8080" y="3244334"/>
                <a:ext cx="945931" cy="369332"/>
              </a:xfrm>
              <a:prstGeom prst="rect">
                <a:avLst/>
              </a:prstGeom>
              <a:blipFill>
                <a:blip r:embed="rId5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8BB411C-CCA5-4A59-A467-12BC500CFD11}"/>
                  </a:ext>
                </a:extLst>
              </p:cNvPr>
              <p:cNvSpPr txBox="1"/>
              <p:nvPr/>
            </p:nvSpPr>
            <p:spPr>
              <a:xfrm>
                <a:off x="2601002" y="3272593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8BB411C-CCA5-4A59-A467-12BC500CF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1002" y="3272593"/>
                <a:ext cx="945931" cy="369332"/>
              </a:xfrm>
              <a:prstGeom prst="rect">
                <a:avLst/>
              </a:prstGeom>
              <a:blipFill>
                <a:blip r:embed="rId6"/>
                <a:stretch>
                  <a:fillRect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8E8C9BF-C43E-4BD1-9DC3-8B70F3887407}"/>
                  </a:ext>
                </a:extLst>
              </p:cNvPr>
              <p:cNvSpPr txBox="1"/>
              <p:nvPr/>
            </p:nvSpPr>
            <p:spPr>
              <a:xfrm>
                <a:off x="2085075" y="4395473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8E8C9BF-C43E-4BD1-9DC3-8B70F38874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5075" y="4395473"/>
                <a:ext cx="94593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BF0A75D-A002-49EE-AB7B-0E3FBD0B90BB}"/>
              </a:ext>
            </a:extLst>
          </p:cNvPr>
          <p:cNvCxnSpPr>
            <a:cxnSpLocks/>
            <a:stCxn id="17" idx="2"/>
            <a:endCxn id="22" idx="0"/>
          </p:cNvCxnSpPr>
          <p:nvPr/>
        </p:nvCxnSpPr>
        <p:spPr>
          <a:xfrm flipH="1">
            <a:off x="1341631" y="4764805"/>
            <a:ext cx="1216410" cy="517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6E7A289-17BB-4AC4-99D9-943000D7F845}"/>
              </a:ext>
            </a:extLst>
          </p:cNvPr>
          <p:cNvCxnSpPr>
            <a:cxnSpLocks/>
            <a:stCxn id="17" idx="2"/>
            <a:endCxn id="29" idx="0"/>
          </p:cNvCxnSpPr>
          <p:nvPr/>
        </p:nvCxnSpPr>
        <p:spPr>
          <a:xfrm>
            <a:off x="2558041" y="4764805"/>
            <a:ext cx="124012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D01BA98-BC61-4404-B2AB-67D718AC4A8B}"/>
              </a:ext>
            </a:extLst>
          </p:cNvPr>
          <p:cNvSpPr txBox="1"/>
          <p:nvPr/>
        </p:nvSpPr>
        <p:spPr>
          <a:xfrm>
            <a:off x="3049743" y="4764805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2320D2-2789-4401-8FD6-F264FA647BBF}"/>
              </a:ext>
            </a:extLst>
          </p:cNvPr>
          <p:cNvSpPr txBox="1"/>
          <p:nvPr/>
        </p:nvSpPr>
        <p:spPr>
          <a:xfrm>
            <a:off x="1374577" y="4764805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195FA1-1537-44DD-99BE-6C47E8D6D288}"/>
                  </a:ext>
                </a:extLst>
              </p:cNvPr>
              <p:cNvSpPr txBox="1"/>
              <p:nvPr/>
            </p:nvSpPr>
            <p:spPr>
              <a:xfrm>
                <a:off x="868665" y="5282205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195FA1-1537-44DD-99BE-6C47E8D6D2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65" y="5282205"/>
                <a:ext cx="94593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19F58E2-6BC5-4E87-B7C6-3305647ED958}"/>
              </a:ext>
            </a:extLst>
          </p:cNvPr>
          <p:cNvCxnSpPr>
            <a:stCxn id="22" idx="2"/>
          </p:cNvCxnSpPr>
          <p:nvPr/>
        </p:nvCxnSpPr>
        <p:spPr>
          <a:xfrm flipH="1">
            <a:off x="626927" y="5651537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222397D-2514-4F89-9E38-BFAB2069102B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1341631" y="5651537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FCB6776-7EBA-4E47-80C7-21A9F41998CD}"/>
              </a:ext>
            </a:extLst>
          </p:cNvPr>
          <p:cNvSpPr txBox="1"/>
          <p:nvPr/>
        </p:nvSpPr>
        <p:spPr>
          <a:xfrm>
            <a:off x="1698982" y="5676461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1275F5B-B2F6-4FF3-9C5C-9373EC1F634C}"/>
              </a:ext>
            </a:extLst>
          </p:cNvPr>
          <p:cNvSpPr txBox="1"/>
          <p:nvPr/>
        </p:nvSpPr>
        <p:spPr>
          <a:xfrm>
            <a:off x="342707" y="5651537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987917A-4EBA-4984-9704-5CC5985C9C57}"/>
                  </a:ext>
                </a:extLst>
              </p:cNvPr>
              <p:cNvSpPr txBox="1"/>
              <p:nvPr/>
            </p:nvSpPr>
            <p:spPr>
              <a:xfrm>
                <a:off x="153080" y="620220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987917A-4EBA-4984-9704-5CC5985C9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80" y="6202200"/>
                <a:ext cx="945931" cy="369332"/>
              </a:xfrm>
              <a:prstGeom prst="rect">
                <a:avLst/>
              </a:prstGeom>
              <a:blipFill>
                <a:blip r:embed="rId9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7BA1A88-CF91-449B-B497-11F16C0DAF04}"/>
                  </a:ext>
                </a:extLst>
              </p:cNvPr>
              <p:cNvSpPr txBox="1"/>
              <p:nvPr/>
            </p:nvSpPr>
            <p:spPr>
              <a:xfrm>
                <a:off x="1526002" y="6230459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7BA1A88-CF91-449B-B497-11F16C0DAF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002" y="6230459"/>
                <a:ext cx="945931" cy="369332"/>
              </a:xfrm>
              <a:prstGeom prst="rect">
                <a:avLst/>
              </a:prstGeom>
              <a:blipFill>
                <a:blip r:embed="rId10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9C22E71-D7E2-48F8-80C2-19345D5FD2EC}"/>
                  </a:ext>
                </a:extLst>
              </p:cNvPr>
              <p:cNvSpPr txBox="1"/>
              <p:nvPr/>
            </p:nvSpPr>
            <p:spPr>
              <a:xfrm>
                <a:off x="3325199" y="5318924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9C22E71-D7E2-48F8-80C2-19345D5FD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199" y="5318924"/>
                <a:ext cx="945931" cy="369332"/>
              </a:xfrm>
              <a:prstGeom prst="rect">
                <a:avLst/>
              </a:prstGeom>
              <a:blipFill>
                <a:blip r:embed="rId11"/>
                <a:stretch>
                  <a:fillRect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B1F0CBA-C99E-4CE6-AE9B-3C8F12213758}"/>
                  </a:ext>
                </a:extLst>
              </p:cNvPr>
              <p:cNvSpPr txBox="1"/>
              <p:nvPr/>
            </p:nvSpPr>
            <p:spPr>
              <a:xfrm>
                <a:off x="4965697" y="1695787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B1F0CBA-C99E-4CE6-AE9B-3C8F12213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5697" y="1695787"/>
                <a:ext cx="94593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F323DB2-5206-473F-A915-32A367EE0D79}"/>
              </a:ext>
            </a:extLst>
          </p:cNvPr>
          <p:cNvCxnSpPr>
            <a:stCxn id="30" idx="2"/>
          </p:cNvCxnSpPr>
          <p:nvPr/>
        </p:nvCxnSpPr>
        <p:spPr>
          <a:xfrm flipH="1">
            <a:off x="4723959" y="2065119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0A5686E-7845-4F1F-8903-B80BE303BE1C}"/>
              </a:ext>
            </a:extLst>
          </p:cNvPr>
          <p:cNvCxnSpPr>
            <a:cxnSpLocks/>
            <a:stCxn id="30" idx="2"/>
          </p:cNvCxnSpPr>
          <p:nvPr/>
        </p:nvCxnSpPr>
        <p:spPr>
          <a:xfrm>
            <a:off x="5438663" y="2065119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6C229BC1-E88F-42EA-B56B-B2A25C6CA023}"/>
              </a:ext>
            </a:extLst>
          </p:cNvPr>
          <p:cNvSpPr txBox="1"/>
          <p:nvPr/>
        </p:nvSpPr>
        <p:spPr>
          <a:xfrm>
            <a:off x="5796014" y="2090043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82C594B-982F-43E3-BD78-1889C379341F}"/>
              </a:ext>
            </a:extLst>
          </p:cNvPr>
          <p:cNvSpPr txBox="1"/>
          <p:nvPr/>
        </p:nvSpPr>
        <p:spPr>
          <a:xfrm>
            <a:off x="4439739" y="2065119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7776FCF-8A94-4A06-BEDB-E6B92EA49D8A}"/>
                  </a:ext>
                </a:extLst>
              </p:cNvPr>
              <p:cNvSpPr txBox="1"/>
              <p:nvPr/>
            </p:nvSpPr>
            <p:spPr>
              <a:xfrm>
                <a:off x="4250112" y="2615782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7776FCF-8A94-4A06-BEDB-E6B92EA49D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112" y="2615782"/>
                <a:ext cx="945931" cy="369332"/>
              </a:xfrm>
              <a:prstGeom prst="rect">
                <a:avLst/>
              </a:prstGeom>
              <a:blipFill>
                <a:blip r:embed="rId13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4220599-D0B7-46F5-BD28-31F55F3DB5A8}"/>
                  </a:ext>
                </a:extLst>
              </p:cNvPr>
              <p:cNvSpPr txBox="1"/>
              <p:nvPr/>
            </p:nvSpPr>
            <p:spPr>
              <a:xfrm>
                <a:off x="5623034" y="2644041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4220599-D0B7-46F5-BD28-31F55F3DB5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3034" y="2644041"/>
                <a:ext cx="945931" cy="369332"/>
              </a:xfrm>
              <a:prstGeom prst="rect">
                <a:avLst/>
              </a:prstGeom>
              <a:blipFill>
                <a:blip r:embed="rId14"/>
                <a:stretch>
                  <a:fillRect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DC64E13-599A-4F68-84A6-513C09CD296A}"/>
                  </a:ext>
                </a:extLst>
              </p:cNvPr>
              <p:cNvSpPr txBox="1"/>
              <p:nvPr/>
            </p:nvSpPr>
            <p:spPr>
              <a:xfrm>
                <a:off x="5710012" y="4740002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DC64E13-599A-4F68-84A6-513C09CD29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0012" y="4740002"/>
                <a:ext cx="94593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A48940F-19E2-41FB-9D08-4EEA7266AC4D}"/>
              </a:ext>
            </a:extLst>
          </p:cNvPr>
          <p:cNvCxnSpPr>
            <a:stCxn id="37" idx="2"/>
          </p:cNvCxnSpPr>
          <p:nvPr/>
        </p:nvCxnSpPr>
        <p:spPr>
          <a:xfrm flipH="1">
            <a:off x="5468274" y="5109334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8F5E47C-C92A-4778-8A3F-81917C9C1ADC}"/>
              </a:ext>
            </a:extLst>
          </p:cNvPr>
          <p:cNvCxnSpPr>
            <a:cxnSpLocks/>
            <a:stCxn id="37" idx="2"/>
          </p:cNvCxnSpPr>
          <p:nvPr/>
        </p:nvCxnSpPr>
        <p:spPr>
          <a:xfrm>
            <a:off x="6182978" y="5109334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5D5C34A-B705-46A5-A00E-A3370B488B3B}"/>
              </a:ext>
            </a:extLst>
          </p:cNvPr>
          <p:cNvSpPr txBox="1"/>
          <p:nvPr/>
        </p:nvSpPr>
        <p:spPr>
          <a:xfrm>
            <a:off x="6540329" y="5134258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6330937-2105-4A29-81E9-47CD4AAEAD42}"/>
              </a:ext>
            </a:extLst>
          </p:cNvPr>
          <p:cNvSpPr txBox="1"/>
          <p:nvPr/>
        </p:nvSpPr>
        <p:spPr>
          <a:xfrm>
            <a:off x="5184054" y="5109334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D76AA18E-EC1B-4909-9779-D1DE568591DA}"/>
                  </a:ext>
                </a:extLst>
              </p:cNvPr>
              <p:cNvSpPr txBox="1"/>
              <p:nvPr/>
            </p:nvSpPr>
            <p:spPr>
              <a:xfrm>
                <a:off x="4994427" y="5659997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D76AA18E-EC1B-4909-9779-D1DE568591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427" y="5659997"/>
                <a:ext cx="945931" cy="369332"/>
              </a:xfrm>
              <a:prstGeom prst="rect">
                <a:avLst/>
              </a:prstGeom>
              <a:blipFill>
                <a:blip r:embed="rId16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AE55584-5175-4C84-96FA-6E5B893AD045}"/>
                  </a:ext>
                </a:extLst>
              </p:cNvPr>
              <p:cNvSpPr txBox="1"/>
              <p:nvPr/>
            </p:nvSpPr>
            <p:spPr>
              <a:xfrm>
                <a:off x="6367349" y="5688256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AE55584-5175-4C84-96FA-6E5B893AD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349" y="5688256"/>
                <a:ext cx="945931" cy="369332"/>
              </a:xfrm>
              <a:prstGeom prst="rect">
                <a:avLst/>
              </a:prstGeom>
              <a:blipFill>
                <a:blip r:embed="rId17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4" name="Table 43">
                <a:extLst>
                  <a:ext uri="{FF2B5EF4-FFF2-40B4-BE49-F238E27FC236}">
                    <a16:creationId xmlns:a16="http://schemas.microsoft.com/office/drawing/2014/main" id="{1CFE8CCB-5FD4-4407-B37A-5107F1B990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9423973"/>
                  </p:ext>
                </p:extLst>
              </p:nvPr>
            </p:nvGraphicFramePr>
            <p:xfrm>
              <a:off x="7573592" y="1982751"/>
              <a:ext cx="4121368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30342">
                      <a:extLst>
                        <a:ext uri="{9D8B030D-6E8A-4147-A177-3AD203B41FA5}">
                          <a16:colId xmlns:a16="http://schemas.microsoft.com/office/drawing/2014/main" val="1376339374"/>
                        </a:ext>
                      </a:extLst>
                    </a:gridCol>
                    <a:gridCol w="1030342">
                      <a:extLst>
                        <a:ext uri="{9D8B030D-6E8A-4147-A177-3AD203B41FA5}">
                          <a16:colId xmlns:a16="http://schemas.microsoft.com/office/drawing/2014/main" val="2285355918"/>
                        </a:ext>
                      </a:extLst>
                    </a:gridCol>
                    <a:gridCol w="1030342">
                      <a:extLst>
                        <a:ext uri="{9D8B030D-6E8A-4147-A177-3AD203B41FA5}">
                          <a16:colId xmlns:a16="http://schemas.microsoft.com/office/drawing/2014/main" val="481158082"/>
                        </a:ext>
                      </a:extLst>
                    </a:gridCol>
                    <a:gridCol w="1030342">
                      <a:extLst>
                        <a:ext uri="{9D8B030D-6E8A-4147-A177-3AD203B41FA5}">
                          <a16:colId xmlns:a16="http://schemas.microsoft.com/office/drawing/2014/main" val="11090608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1911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646476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47602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948236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46516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46049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503692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868249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229481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4" name="Table 43">
                <a:extLst>
                  <a:ext uri="{FF2B5EF4-FFF2-40B4-BE49-F238E27FC236}">
                    <a16:creationId xmlns:a16="http://schemas.microsoft.com/office/drawing/2014/main" id="{1CFE8CCB-5FD4-4407-B37A-5107F1B990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9423973"/>
                  </p:ext>
                </p:extLst>
              </p:nvPr>
            </p:nvGraphicFramePr>
            <p:xfrm>
              <a:off x="7573592" y="1982751"/>
              <a:ext cx="4121368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30342">
                      <a:extLst>
                        <a:ext uri="{9D8B030D-6E8A-4147-A177-3AD203B41FA5}">
                          <a16:colId xmlns:a16="http://schemas.microsoft.com/office/drawing/2014/main" val="1376339374"/>
                        </a:ext>
                      </a:extLst>
                    </a:gridCol>
                    <a:gridCol w="1030342">
                      <a:extLst>
                        <a:ext uri="{9D8B030D-6E8A-4147-A177-3AD203B41FA5}">
                          <a16:colId xmlns:a16="http://schemas.microsoft.com/office/drawing/2014/main" val="2285355918"/>
                        </a:ext>
                      </a:extLst>
                    </a:gridCol>
                    <a:gridCol w="1030342">
                      <a:extLst>
                        <a:ext uri="{9D8B030D-6E8A-4147-A177-3AD203B41FA5}">
                          <a16:colId xmlns:a16="http://schemas.microsoft.com/office/drawing/2014/main" val="481158082"/>
                        </a:ext>
                      </a:extLst>
                    </a:gridCol>
                    <a:gridCol w="1030342">
                      <a:extLst>
                        <a:ext uri="{9D8B030D-6E8A-4147-A177-3AD203B41FA5}">
                          <a16:colId xmlns:a16="http://schemas.microsoft.com/office/drawing/2014/main" val="11090608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8"/>
                          <a:stretch>
                            <a:fillRect l="-592" t="-1639" r="-301775" b="-8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8"/>
                          <a:stretch>
                            <a:fillRect l="-100000" t="-1639" r="-200000" b="-8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8"/>
                          <a:stretch>
                            <a:fillRect l="-201183" t="-1639" r="-101183" b="-8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8"/>
                          <a:stretch>
                            <a:fillRect l="-301183" t="-1639" r="-1183" b="-8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1911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646476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47602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948236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46516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46049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503692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868249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229481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64463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3DC15-31A7-4672-A21E-7E423C2C3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RandomForest</a:t>
            </a:r>
            <a:r>
              <a:rPr lang="en-US" dirty="0"/>
              <a:t> Pseudocode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E97A6-3EDA-4EC3-AFA0-DDA84F5A947B}"/>
              </a:ext>
            </a:extLst>
          </p:cNvPr>
          <p:cNvSpPr txBox="1"/>
          <p:nvPr/>
        </p:nvSpPr>
        <p:spPr>
          <a:xfrm>
            <a:off x="731520" y="2114550"/>
            <a:ext cx="10092690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trees = []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</a:t>
            </a:r>
            <a:r>
              <a:rPr lang="en-US" dirty="0" err="1"/>
              <a:t>numTrees</a:t>
            </a:r>
            <a:r>
              <a:rPr lang="en-US" dirty="0"/>
              <a:t>):</a:t>
            </a:r>
          </a:p>
          <a:p>
            <a:r>
              <a:rPr lang="en-US" dirty="0"/>
              <a:t>	(</a:t>
            </a:r>
            <a:r>
              <a:rPr lang="en-US" dirty="0" err="1"/>
              <a:t>xBootstrap</a:t>
            </a:r>
            <a:r>
              <a:rPr lang="en-US" dirty="0"/>
              <a:t>, </a:t>
            </a:r>
            <a:r>
              <a:rPr lang="en-US" dirty="0" err="1"/>
              <a:t>yBootstrap</a:t>
            </a:r>
            <a:r>
              <a:rPr lang="en-US" dirty="0"/>
              <a:t>) = </a:t>
            </a:r>
            <a:r>
              <a:rPr lang="en-US" dirty="0" err="1"/>
              <a:t>BootstrapSample</a:t>
            </a:r>
            <a:r>
              <a:rPr lang="en-US" dirty="0"/>
              <a:t>(</a:t>
            </a:r>
            <a:r>
              <a:rPr lang="en-US" dirty="0" err="1"/>
              <a:t>xTrain</a:t>
            </a:r>
            <a:r>
              <a:rPr lang="en-US" dirty="0"/>
              <a:t>, </a:t>
            </a:r>
            <a:r>
              <a:rPr lang="en-US" dirty="0" err="1"/>
              <a:t>yTrain</a:t>
            </a:r>
            <a:r>
              <a:rPr lang="en-US" dirty="0"/>
              <a:t>)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  <a:r>
              <a:rPr lang="en-US" dirty="0" err="1"/>
              <a:t>featuresToUse</a:t>
            </a:r>
            <a:r>
              <a:rPr lang="en-US" dirty="0"/>
              <a:t> = </a:t>
            </a:r>
            <a:r>
              <a:rPr lang="en-US" dirty="0" err="1"/>
              <a:t>RandomlySelectFeatureIDs</a:t>
            </a:r>
            <a:r>
              <a:rPr lang="en-US" dirty="0"/>
              <a:t>(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xTrain</a:t>
            </a:r>
            <a:r>
              <a:rPr lang="en-US" dirty="0"/>
              <a:t>), </a:t>
            </a:r>
            <a:r>
              <a:rPr lang="en-US" dirty="0" err="1"/>
              <a:t>numToUse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dirty="0" err="1"/>
              <a:t>trees.append</a:t>
            </a:r>
            <a:r>
              <a:rPr lang="en-US" dirty="0"/>
              <a:t>(</a:t>
            </a:r>
            <a:r>
              <a:rPr lang="en-US" dirty="0" err="1"/>
              <a:t>GrowTree</a:t>
            </a:r>
            <a:r>
              <a:rPr lang="en-US" dirty="0"/>
              <a:t>(</a:t>
            </a:r>
            <a:r>
              <a:rPr lang="en-US" dirty="0" err="1"/>
              <a:t>xBootstrap</a:t>
            </a:r>
            <a:r>
              <a:rPr lang="en-US" dirty="0"/>
              <a:t>, </a:t>
            </a:r>
            <a:r>
              <a:rPr lang="en-US" dirty="0" err="1"/>
              <a:t>yBootstrap</a:t>
            </a:r>
            <a:r>
              <a:rPr lang="en-US" dirty="0"/>
              <a:t>, </a:t>
            </a:r>
            <a:r>
              <a:rPr lang="en-US" dirty="0" err="1"/>
              <a:t>featuresToUse</a:t>
            </a:r>
            <a:r>
              <a:rPr lang="en-US" dirty="0"/>
              <a:t>))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yClassifications</a:t>
            </a:r>
            <a:r>
              <a:rPr lang="en-US" dirty="0"/>
              <a:t> =  [ </a:t>
            </a:r>
            <a:r>
              <a:rPr lang="en-US" dirty="0" err="1"/>
              <a:t>PredictByMajorityVote</a:t>
            </a:r>
            <a:r>
              <a:rPr lang="en-US" dirty="0"/>
              <a:t>(trees, </a:t>
            </a:r>
            <a:r>
              <a:rPr lang="en-US" dirty="0" err="1"/>
              <a:t>xTest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]) for </a:t>
            </a:r>
            <a:r>
              <a:rPr lang="en-US" dirty="0" err="1"/>
              <a:t>i</a:t>
            </a:r>
            <a:r>
              <a:rPr lang="en-US" dirty="0"/>
              <a:t> in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xTest</a:t>
            </a:r>
            <a:r>
              <a:rPr lang="en-US" dirty="0"/>
              <a:t>) ]</a:t>
            </a:r>
          </a:p>
          <a:p>
            <a:endParaRPr lang="en-US" dirty="0"/>
          </a:p>
          <a:p>
            <a:r>
              <a:rPr lang="en-US" dirty="0" err="1"/>
              <a:t>yProbabilityEstimates</a:t>
            </a:r>
            <a:r>
              <a:rPr lang="en-US" dirty="0"/>
              <a:t> = [ </a:t>
            </a:r>
            <a:r>
              <a:rPr lang="en-US" dirty="0" err="1"/>
              <a:t>CountVotes</a:t>
            </a:r>
            <a:r>
              <a:rPr lang="en-US" dirty="0"/>
              <a:t>(trees, </a:t>
            </a:r>
            <a:r>
              <a:rPr lang="en-US" dirty="0" err="1"/>
              <a:t>xTest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]) / </a:t>
            </a:r>
            <a:r>
              <a:rPr lang="en-US" dirty="0" err="1"/>
              <a:t>len</a:t>
            </a:r>
            <a:r>
              <a:rPr lang="en-US" dirty="0"/>
              <a:t>(trees) for </a:t>
            </a:r>
            <a:r>
              <a:rPr lang="en-US" dirty="0" err="1"/>
              <a:t>i</a:t>
            </a:r>
            <a:r>
              <a:rPr lang="en-US" dirty="0"/>
              <a:t> in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xTest</a:t>
            </a:r>
            <a:r>
              <a:rPr lang="en-US" dirty="0"/>
              <a:t>) 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70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84B21-EB4A-4376-824E-2C14F0C95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3EE3AB-D191-4DBB-B911-8FE5E45FD8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Ensembles combine multiple base models to make a single prediction</a:t>
            </a:r>
          </a:p>
          <a:p>
            <a:endParaRPr lang="en-US" dirty="0"/>
          </a:p>
          <a:p>
            <a:r>
              <a:rPr lang="en-US" dirty="0"/>
              <a:t>Ensembles can help with Bias/Variance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B72F15-BC90-4B0C-8D69-BFBFB891AA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Bagging is good when base models have low bias / high variance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Random forests use Bagging with feature restriction to encourage additional variance</a:t>
            </a:r>
          </a:p>
        </p:txBody>
      </p:sp>
    </p:spTree>
    <p:extLst>
      <p:ext uri="{BB962C8B-B14F-4D97-AF65-F5344CB8AC3E}">
        <p14:creationId xmlns:p14="http://schemas.microsoft.com/office/powerpoint/2010/main" val="138953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B0F8B-DEE4-4DC6-85B7-568EF2692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Ensemble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06E34-8176-4734-A776-335DDE716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825625"/>
            <a:ext cx="10988040" cy="4351338"/>
          </a:xfrm>
        </p:spPr>
        <p:txBody>
          <a:bodyPr>
            <a:normAutofit/>
          </a:bodyPr>
          <a:lstStyle/>
          <a:p>
            <a:r>
              <a:rPr lang="en-US" dirty="0"/>
              <a:t>Bias / Variance challenges</a:t>
            </a:r>
          </a:p>
          <a:p>
            <a:pPr lvl="1"/>
            <a:r>
              <a:rPr lang="en-US" dirty="0"/>
              <a:t>Simple models can’t represent complex concepts (bias)</a:t>
            </a:r>
          </a:p>
          <a:p>
            <a:pPr lvl="1"/>
            <a:r>
              <a:rPr lang="en-US" dirty="0"/>
              <a:t>Complex models can overfit noise and small deltas in data (variance)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Instead of learning one model, learn several (many) and combine them</a:t>
            </a:r>
          </a:p>
          <a:p>
            <a:pPr lvl="1"/>
            <a:r>
              <a:rPr lang="en-US" dirty="0"/>
              <a:t>Can mitigate some bias / variance problems</a:t>
            </a:r>
          </a:p>
          <a:p>
            <a:pPr lvl="1"/>
            <a:r>
              <a:rPr lang="en-US" dirty="0"/>
              <a:t>Often results in better accuracy, sometimes significantly better</a:t>
            </a:r>
          </a:p>
        </p:txBody>
      </p:sp>
    </p:spTree>
    <p:extLst>
      <p:ext uri="{BB962C8B-B14F-4D97-AF65-F5344CB8AC3E}">
        <p14:creationId xmlns:p14="http://schemas.microsoft.com/office/powerpoint/2010/main" val="200396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DF0BD-32F7-4798-931D-3A6298376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342" y="154334"/>
            <a:ext cx="10515600" cy="50573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Ensembles</a:t>
            </a:r>
          </a:p>
        </p:txBody>
      </p:sp>
      <p:pic>
        <p:nvPicPr>
          <p:cNvPr id="5" name="Picture 4" descr="A picture containing animal&#10;&#10;Description automatically generated">
            <a:extLst>
              <a:ext uri="{FF2B5EF4-FFF2-40B4-BE49-F238E27FC236}">
                <a16:creationId xmlns:a16="http://schemas.microsoft.com/office/drawing/2014/main" id="{2A4ED069-4B03-4AE4-B735-AFD6E2F4AA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15" y="295275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FF1970-7B10-4A7A-8A98-D4546078FB8A}"/>
              </a:ext>
            </a:extLst>
          </p:cNvPr>
          <p:cNvSpPr txBox="1"/>
          <p:nvPr/>
        </p:nvSpPr>
        <p:spPr>
          <a:xfrm>
            <a:off x="622832" y="2685087"/>
            <a:ext cx="1123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Target Concept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CE621E-990E-4615-B469-848490F1FFEC}"/>
                  </a:ext>
                </a:extLst>
              </p:cNvPr>
              <p:cNvSpPr txBox="1"/>
              <p:nvPr/>
            </p:nvSpPr>
            <p:spPr>
              <a:xfrm>
                <a:off x="1015344" y="3822586"/>
                <a:ext cx="33804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000" b="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CE621E-990E-4615-B469-848490F1F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344" y="3822586"/>
                <a:ext cx="338041" cy="2462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287E89-57D7-4DD4-933C-2CDBDDE230C3}"/>
                  </a:ext>
                </a:extLst>
              </p:cNvPr>
              <p:cNvSpPr txBox="1"/>
              <p:nvPr/>
            </p:nvSpPr>
            <p:spPr>
              <a:xfrm rot="16200000">
                <a:off x="439103" y="3305889"/>
                <a:ext cx="34099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000" b="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287E89-57D7-4DD4-933C-2CDBDDE23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39103" y="3305889"/>
                <a:ext cx="340991" cy="2462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A picture containing piano, music&#10;&#10;Description automatically generated">
            <a:extLst>
              <a:ext uri="{FF2B5EF4-FFF2-40B4-BE49-F238E27FC236}">
                <a16:creationId xmlns:a16="http://schemas.microsoft.com/office/drawing/2014/main" id="{DE4CF437-7CDD-4369-A0A4-6D05FC0613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698" y="295275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3432624-DCC3-4191-8CD7-08F7B9C2F847}"/>
              </a:ext>
            </a:extLst>
          </p:cNvPr>
          <p:cNvSpPr txBox="1"/>
          <p:nvPr/>
        </p:nvSpPr>
        <p:spPr>
          <a:xfrm>
            <a:off x="2180423" y="2685087"/>
            <a:ext cx="10210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Decision Tree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1A3424-EAAC-423B-9F4C-7DB128B9DD10}"/>
              </a:ext>
            </a:extLst>
          </p:cNvPr>
          <p:cNvSpPr txBox="1"/>
          <p:nvPr/>
        </p:nvSpPr>
        <p:spPr>
          <a:xfrm>
            <a:off x="1598340" y="4476206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93.4%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94DBD2-A185-4FA6-A352-17EE31601259}"/>
              </a:ext>
            </a:extLst>
          </p:cNvPr>
          <p:cNvCxnSpPr>
            <a:cxnSpLocks/>
          </p:cNvCxnSpPr>
          <p:nvPr/>
        </p:nvCxnSpPr>
        <p:spPr>
          <a:xfrm flipV="1">
            <a:off x="2214698" y="3945697"/>
            <a:ext cx="336912" cy="5305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8B3B141-CDB4-4449-80E1-D7A5593B8525}"/>
              </a:ext>
            </a:extLst>
          </p:cNvPr>
          <p:cNvSpPr txBox="1"/>
          <p:nvPr/>
        </p:nvSpPr>
        <p:spPr>
          <a:xfrm>
            <a:off x="4895822" y="1188877"/>
            <a:ext cx="1466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Decision Trees</a:t>
            </a:r>
          </a:p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on different samples</a:t>
            </a:r>
          </a:p>
        </p:txBody>
      </p:sp>
      <p:pic>
        <p:nvPicPr>
          <p:cNvPr id="19" name="Picture 18" descr="A close up of a logo&#10;&#10;Description automatically generated">
            <a:extLst>
              <a:ext uri="{FF2B5EF4-FFF2-40B4-BE49-F238E27FC236}">
                <a16:creationId xmlns:a16="http://schemas.microsoft.com/office/drawing/2014/main" id="{FDE83B2B-A941-405E-83BE-14547A771AC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679" y="1732587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03AE1EC1-B170-47D6-937A-2538054A33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679" y="281559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3B358FE-2C57-4F27-B3B0-E88B2B931D0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679" y="389859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5" name="Picture 24" descr="A picture containing piano&#10;&#10;Description automatically generated">
            <a:extLst>
              <a:ext uri="{FF2B5EF4-FFF2-40B4-BE49-F238E27FC236}">
                <a16:creationId xmlns:a16="http://schemas.microsoft.com/office/drawing/2014/main" id="{73D45BE0-C2E3-4A9C-9A3C-4B2087C43A5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679" y="4981596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3E9E5FA-0F0E-441E-A41C-F5975FE9F47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435" y="4981596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A74C1CD-CD1C-4FD1-A362-31DF9447376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970" y="389859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EC42C55-D65D-43C0-830C-A17CDE7CAF3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435" y="281559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33" name="Picture 32" descr="A picture containing piano&#10;&#10;Description automatically generated">
            <a:extLst>
              <a:ext uri="{FF2B5EF4-FFF2-40B4-BE49-F238E27FC236}">
                <a16:creationId xmlns:a16="http://schemas.microsoft.com/office/drawing/2014/main" id="{B6DC2A49-660B-4188-8522-F9F7714D314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079" y="176592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7885EA9-F2BB-4F29-88A3-EA8E0290AC5D}"/>
              </a:ext>
            </a:extLst>
          </p:cNvPr>
          <p:cNvSpPr txBox="1"/>
          <p:nvPr/>
        </p:nvSpPr>
        <p:spPr>
          <a:xfrm>
            <a:off x="2886929" y="1635256"/>
            <a:ext cx="1047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96%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DACA1F8-C3DA-4690-948B-7022A944E833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3934075" y="1773756"/>
            <a:ext cx="434216" cy="1384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2DB2BD3-013C-4351-8878-4311FED0F79F}"/>
              </a:ext>
            </a:extLst>
          </p:cNvPr>
          <p:cNvSpPr txBox="1"/>
          <p:nvPr/>
        </p:nvSpPr>
        <p:spPr>
          <a:xfrm>
            <a:off x="2745923" y="2050755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92.9%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A05A31F-8FF8-4F63-B6CB-C5BD53AACEE2}"/>
              </a:ext>
            </a:extLst>
          </p:cNvPr>
          <p:cNvCxnSpPr>
            <a:cxnSpLocks/>
            <a:stCxn id="38" idx="3"/>
          </p:cNvCxnSpPr>
          <p:nvPr/>
        </p:nvCxnSpPr>
        <p:spPr>
          <a:xfrm>
            <a:off x="3921080" y="2189255"/>
            <a:ext cx="546418" cy="86088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A094E3BA-038E-41D3-B8DF-14FF8AB743F5}"/>
              </a:ext>
            </a:extLst>
          </p:cNvPr>
          <p:cNvSpPr txBox="1"/>
          <p:nvPr/>
        </p:nvSpPr>
        <p:spPr>
          <a:xfrm>
            <a:off x="2419907" y="5054404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94.0%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CAF9CFB-8E53-44DA-AB95-622ED2D21449}"/>
              </a:ext>
            </a:extLst>
          </p:cNvPr>
          <p:cNvCxnSpPr>
            <a:cxnSpLocks/>
            <a:stCxn id="42" idx="3"/>
          </p:cNvCxnSpPr>
          <p:nvPr/>
        </p:nvCxnSpPr>
        <p:spPr>
          <a:xfrm flipV="1">
            <a:off x="3584072" y="4461831"/>
            <a:ext cx="811658" cy="731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02B6FBD-87AF-4D21-8FCD-2998D0FB0506}"/>
              </a:ext>
            </a:extLst>
          </p:cNvPr>
          <p:cNvSpPr txBox="1"/>
          <p:nvPr/>
        </p:nvSpPr>
        <p:spPr>
          <a:xfrm>
            <a:off x="2495256" y="5657097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95.3%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95AD495-7C8F-49B8-8468-A53724F63797}"/>
              </a:ext>
            </a:extLst>
          </p:cNvPr>
          <p:cNvCxnSpPr>
            <a:cxnSpLocks/>
            <a:stCxn id="44" idx="3"/>
          </p:cNvCxnSpPr>
          <p:nvPr/>
        </p:nvCxnSpPr>
        <p:spPr>
          <a:xfrm flipV="1">
            <a:off x="3670413" y="5518597"/>
            <a:ext cx="743252" cy="277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BACEF807-0B2D-4775-8A49-8C9C556649C3}"/>
              </a:ext>
            </a:extLst>
          </p:cNvPr>
          <p:cNvSpPr txBox="1"/>
          <p:nvPr/>
        </p:nvSpPr>
        <p:spPr>
          <a:xfrm>
            <a:off x="7698414" y="1765923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95.2%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46ADAED-3DA9-4D38-8F1F-2A1A291C756C}"/>
              </a:ext>
            </a:extLst>
          </p:cNvPr>
          <p:cNvCxnSpPr>
            <a:cxnSpLocks/>
            <a:stCxn id="49" idx="1"/>
          </p:cNvCxnSpPr>
          <p:nvPr/>
        </p:nvCxnSpPr>
        <p:spPr>
          <a:xfrm flipH="1">
            <a:off x="6945076" y="1904423"/>
            <a:ext cx="753338" cy="14633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4D258296-1E94-48BD-805B-984DD9AF217D}"/>
              </a:ext>
            </a:extLst>
          </p:cNvPr>
          <p:cNvSpPr txBox="1"/>
          <p:nvPr/>
        </p:nvSpPr>
        <p:spPr>
          <a:xfrm>
            <a:off x="7557408" y="2181422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93.5%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D1F9A00-E000-4470-A28E-A6852B58CC1F}"/>
              </a:ext>
            </a:extLst>
          </p:cNvPr>
          <p:cNvCxnSpPr>
            <a:cxnSpLocks/>
            <a:stCxn id="51" idx="1"/>
          </p:cNvCxnSpPr>
          <p:nvPr/>
        </p:nvCxnSpPr>
        <p:spPr>
          <a:xfrm flipH="1">
            <a:off x="6945075" y="2319922"/>
            <a:ext cx="612333" cy="73021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AC8116D-FC2A-4A46-99F0-7D815445AF35}"/>
              </a:ext>
            </a:extLst>
          </p:cNvPr>
          <p:cNvSpPr txBox="1"/>
          <p:nvPr/>
        </p:nvSpPr>
        <p:spPr>
          <a:xfrm>
            <a:off x="7698414" y="4184832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94.7%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C4C58F3-CE36-4A8B-93FA-92C091FF0215}"/>
              </a:ext>
            </a:extLst>
          </p:cNvPr>
          <p:cNvCxnSpPr>
            <a:cxnSpLocks/>
            <a:stCxn id="59" idx="1"/>
          </p:cNvCxnSpPr>
          <p:nvPr/>
        </p:nvCxnSpPr>
        <p:spPr>
          <a:xfrm flipH="1">
            <a:off x="6811166" y="4323332"/>
            <a:ext cx="887248" cy="1384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7B14608E-D823-40C2-9B34-43A7F53D592D}"/>
              </a:ext>
            </a:extLst>
          </p:cNvPr>
          <p:cNvSpPr txBox="1"/>
          <p:nvPr/>
        </p:nvSpPr>
        <p:spPr>
          <a:xfrm>
            <a:off x="7626188" y="5103098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93.2%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273BA22-D97A-43BA-B1EE-36A3DDAFD0CE}"/>
              </a:ext>
            </a:extLst>
          </p:cNvPr>
          <p:cNvCxnSpPr>
            <a:cxnSpLocks/>
            <a:stCxn id="61" idx="1"/>
          </p:cNvCxnSpPr>
          <p:nvPr/>
        </p:nvCxnSpPr>
        <p:spPr>
          <a:xfrm flipH="1">
            <a:off x="6880395" y="5241598"/>
            <a:ext cx="745793" cy="1384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65">
            <a:extLst>
              <a:ext uri="{FF2B5EF4-FFF2-40B4-BE49-F238E27FC236}">
                <a16:creationId xmlns:a16="http://schemas.microsoft.com/office/drawing/2014/main" id="{209D78CC-F38C-4F9E-873E-936774CE926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8735" y="128967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93DE10CF-E02E-482F-B0AF-4D732D31CDE2}"/>
              </a:ext>
            </a:extLst>
          </p:cNvPr>
          <p:cNvSpPr txBox="1"/>
          <p:nvPr/>
        </p:nvSpPr>
        <p:spPr>
          <a:xfrm>
            <a:off x="9411833" y="963276"/>
            <a:ext cx="1246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Average 10 Trees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DB404B4-5261-4FAE-8B97-1B22566CA31D}"/>
              </a:ext>
            </a:extLst>
          </p:cNvPr>
          <p:cNvSpPr txBox="1"/>
          <p:nvPr/>
        </p:nvSpPr>
        <p:spPr>
          <a:xfrm>
            <a:off x="10658136" y="285796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97.1%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67C63E2-F138-48E0-A712-3C4A2979E36E}"/>
              </a:ext>
            </a:extLst>
          </p:cNvPr>
          <p:cNvCxnSpPr>
            <a:cxnSpLocks/>
          </p:cNvCxnSpPr>
          <p:nvPr/>
        </p:nvCxnSpPr>
        <p:spPr>
          <a:xfrm flipH="1">
            <a:off x="10658136" y="660066"/>
            <a:ext cx="582083" cy="62960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F9876EE0-620D-43B0-8B0E-F8B40694FC13}"/>
              </a:ext>
            </a:extLst>
          </p:cNvPr>
          <p:cNvSpPr txBox="1"/>
          <p:nvPr/>
        </p:nvSpPr>
        <p:spPr>
          <a:xfrm>
            <a:off x="3921080" y="6512295"/>
            <a:ext cx="3593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200 samples per tree,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minToSplit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= 5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45E95BA-C955-4A7E-8038-69198CAEBF7A}"/>
              </a:ext>
            </a:extLst>
          </p:cNvPr>
          <p:cNvSpPr txBox="1"/>
          <p:nvPr/>
        </p:nvSpPr>
        <p:spPr>
          <a:xfrm>
            <a:off x="280244" y="1228295"/>
            <a:ext cx="2348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Model doesn’t match concept well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0190D1B5-B082-4706-BE1B-FE662548E3DB}"/>
              </a:ext>
            </a:extLst>
          </p:cNvPr>
          <p:cNvCxnSpPr>
            <a:cxnSpLocks/>
            <a:stCxn id="72" idx="2"/>
          </p:cNvCxnSpPr>
          <p:nvPr/>
        </p:nvCxnSpPr>
        <p:spPr>
          <a:xfrm>
            <a:off x="1454508" y="1505294"/>
            <a:ext cx="817440" cy="111440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080AD252-C101-4332-91B7-E2111936B51A}"/>
              </a:ext>
            </a:extLst>
          </p:cNvPr>
          <p:cNvSpPr txBox="1"/>
          <p:nvPr/>
        </p:nvSpPr>
        <p:spPr>
          <a:xfrm>
            <a:off x="9450851" y="2672037"/>
            <a:ext cx="1246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Average 50 Trees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D2F791BD-B56E-434A-8ADD-3C43E7E29E98}"/>
              </a:ext>
            </a:extLst>
          </p:cNvPr>
          <p:cNvSpPr txBox="1"/>
          <p:nvPr/>
        </p:nvSpPr>
        <p:spPr>
          <a:xfrm>
            <a:off x="10803656" y="2458421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97.2%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50A54BA1-CFEE-4B9F-8E7F-656AAAAE08FB}"/>
              </a:ext>
            </a:extLst>
          </p:cNvPr>
          <p:cNvCxnSpPr>
            <a:cxnSpLocks/>
            <a:stCxn id="83" idx="2"/>
          </p:cNvCxnSpPr>
          <p:nvPr/>
        </p:nvCxnSpPr>
        <p:spPr>
          <a:xfrm flipH="1">
            <a:off x="10658136" y="2735420"/>
            <a:ext cx="727603" cy="31471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Picture 90" descr="A close up of a logo&#10;&#10;Description automatically generated">
            <a:extLst>
              <a:ext uri="{FF2B5EF4-FFF2-40B4-BE49-F238E27FC236}">
                <a16:creationId xmlns:a16="http://schemas.microsoft.com/office/drawing/2014/main" id="{8296F035-9F88-4832-9BD4-DF18336F7C0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8735" y="2951069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3" name="TextBox 92">
            <a:extLst>
              <a:ext uri="{FF2B5EF4-FFF2-40B4-BE49-F238E27FC236}">
                <a16:creationId xmlns:a16="http://schemas.microsoft.com/office/drawing/2014/main" id="{CF8C780D-697A-4A96-8357-66A6B60604DD}"/>
              </a:ext>
            </a:extLst>
          </p:cNvPr>
          <p:cNvSpPr txBox="1"/>
          <p:nvPr/>
        </p:nvSpPr>
        <p:spPr>
          <a:xfrm>
            <a:off x="9414802" y="4408567"/>
            <a:ext cx="1324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Average 500 Trees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2867E16-E509-4264-874E-C4925219AE31}"/>
              </a:ext>
            </a:extLst>
          </p:cNvPr>
          <p:cNvSpPr txBox="1"/>
          <p:nvPr/>
        </p:nvSpPr>
        <p:spPr>
          <a:xfrm>
            <a:off x="10869859" y="5950887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97.9%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A4A583E3-6BC6-4559-97B1-DFC293A9DB76}"/>
              </a:ext>
            </a:extLst>
          </p:cNvPr>
          <p:cNvCxnSpPr>
            <a:cxnSpLocks/>
          </p:cNvCxnSpPr>
          <p:nvPr/>
        </p:nvCxnSpPr>
        <p:spPr>
          <a:xfrm flipH="1" flipV="1">
            <a:off x="10697154" y="5331403"/>
            <a:ext cx="754788" cy="5183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1" name="Picture 100" descr="A close up of a logo&#10;&#10;Description automatically generated">
            <a:extLst>
              <a:ext uri="{FF2B5EF4-FFF2-40B4-BE49-F238E27FC236}">
                <a16:creationId xmlns:a16="http://schemas.microsoft.com/office/drawing/2014/main" id="{403F516A-6C31-48CC-902C-8B898F0FAE8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8735" y="4762436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43154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7" grpId="0"/>
      <p:bldP spid="34" grpId="0"/>
      <p:bldP spid="38" grpId="0"/>
      <p:bldP spid="42" grpId="0"/>
      <p:bldP spid="44" grpId="0"/>
      <p:bldP spid="49" grpId="0"/>
      <p:bldP spid="51" grpId="0"/>
      <p:bldP spid="59" grpId="0"/>
      <p:bldP spid="61" grpId="0"/>
      <p:bldP spid="67" grpId="0"/>
      <p:bldP spid="68" grpId="0"/>
      <p:bldP spid="71" grpId="0"/>
      <p:bldP spid="72" grpId="0"/>
      <p:bldP spid="82" grpId="0"/>
      <p:bldP spid="83" grpId="0"/>
      <p:bldP spid="93" grpId="0"/>
      <p:bldP spid="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E7B64-D615-493A-8516-1D6E67995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Ensembles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8B4CA-B613-41B9-B3AD-DA05E79D7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dirty="0"/>
              <a:t>Learn the concept many different ways and combine</a:t>
            </a:r>
          </a:p>
          <a:p>
            <a:pPr lvl="1"/>
            <a:r>
              <a:rPr lang="en-US" dirty="0"/>
              <a:t>Prefers higher variance, relatively low bias base models</a:t>
            </a:r>
          </a:p>
          <a:p>
            <a:pPr lvl="1"/>
            <a:r>
              <a:rPr lang="en-US" dirty="0"/>
              <a:t>Models are independent</a:t>
            </a:r>
          </a:p>
          <a:p>
            <a:pPr lvl="1"/>
            <a:r>
              <a:rPr lang="en-US" dirty="0"/>
              <a:t>Robust vs overfitting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b="1" i="1" dirty="0"/>
              <a:t>Techniques</a:t>
            </a:r>
            <a:r>
              <a:rPr lang="en-US" dirty="0"/>
              <a:t>: Bagging, Random Forests, Stacking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Learn different parts of the concept with different models and combine</a:t>
            </a:r>
          </a:p>
          <a:p>
            <a:pPr lvl="1"/>
            <a:r>
              <a:rPr lang="en-US" dirty="0"/>
              <a:t>Can work with high bias base models (weak learners) and high variance</a:t>
            </a:r>
          </a:p>
          <a:p>
            <a:pPr lvl="1"/>
            <a:r>
              <a:rPr lang="en-US" dirty="0"/>
              <a:t>Each model depends on previous models</a:t>
            </a:r>
          </a:p>
          <a:p>
            <a:pPr lvl="1"/>
            <a:r>
              <a:rPr lang="en-US" dirty="0"/>
              <a:t>May overfit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b="1" i="1" dirty="0"/>
              <a:t>Techniques</a:t>
            </a:r>
            <a:r>
              <a:rPr lang="en-US" dirty="0"/>
              <a:t>: Boosting, Gradient Boosting Machines (GBM)</a:t>
            </a:r>
          </a:p>
        </p:txBody>
      </p:sp>
    </p:spTree>
    <p:extLst>
      <p:ext uri="{BB962C8B-B14F-4D97-AF65-F5344CB8AC3E}">
        <p14:creationId xmlns:p14="http://schemas.microsoft.com/office/powerpoint/2010/main" val="393501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3447C-630F-458A-91C9-1E90C08BB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06"/>
            <a:ext cx="10515600" cy="728440"/>
          </a:xfrm>
        </p:spPr>
        <p:txBody>
          <a:bodyPr/>
          <a:lstStyle/>
          <a:p>
            <a:r>
              <a:rPr lang="en-US" dirty="0"/>
              <a:t>Bagging</a:t>
            </a: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1EBB95DF-F20E-4491-BFF1-6E1ECD029367}"/>
              </a:ext>
            </a:extLst>
          </p:cNvPr>
          <p:cNvSpPr/>
          <p:nvPr/>
        </p:nvSpPr>
        <p:spPr>
          <a:xfrm>
            <a:off x="485660" y="3108226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B5E84B-9461-41BA-B90E-2239D9568DEF}"/>
              </a:ext>
            </a:extLst>
          </p:cNvPr>
          <p:cNvSpPr txBox="1"/>
          <p:nvPr/>
        </p:nvSpPr>
        <p:spPr>
          <a:xfrm>
            <a:off x="455916" y="4124572"/>
            <a:ext cx="764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sp>
        <p:nvSpPr>
          <p:cNvPr id="7" name="Flowchart: Magnetic Disk 6">
            <a:extLst>
              <a:ext uri="{FF2B5EF4-FFF2-40B4-BE49-F238E27FC236}">
                <a16:creationId xmlns:a16="http://schemas.microsoft.com/office/drawing/2014/main" id="{DE490DEC-082D-4C2D-83FA-A9A0285EA55A}"/>
              </a:ext>
            </a:extLst>
          </p:cNvPr>
          <p:cNvSpPr/>
          <p:nvPr/>
        </p:nvSpPr>
        <p:spPr>
          <a:xfrm>
            <a:off x="2808381" y="1150742"/>
            <a:ext cx="562779" cy="523220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1A5E6C-6F09-45A3-A681-87745FF364C0}"/>
              </a:ext>
            </a:extLst>
          </p:cNvPr>
          <p:cNvSpPr txBox="1"/>
          <p:nvPr/>
        </p:nvSpPr>
        <p:spPr>
          <a:xfrm>
            <a:off x="2598144" y="1670847"/>
            <a:ext cx="1036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 Set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Sample 1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929449B3-4112-486D-82E1-95BD9D7F1E96}"/>
              </a:ext>
            </a:extLst>
          </p:cNvPr>
          <p:cNvSpPr/>
          <p:nvPr/>
        </p:nvSpPr>
        <p:spPr>
          <a:xfrm>
            <a:off x="2808381" y="2630561"/>
            <a:ext cx="562779" cy="523220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3763C0-486B-434C-80A0-0819F07E9B27}"/>
              </a:ext>
            </a:extLst>
          </p:cNvPr>
          <p:cNvSpPr txBox="1"/>
          <p:nvPr/>
        </p:nvSpPr>
        <p:spPr>
          <a:xfrm>
            <a:off x="2598144" y="3150666"/>
            <a:ext cx="1036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 Set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Sample 2</a:t>
            </a:r>
          </a:p>
        </p:txBody>
      </p:sp>
      <p:sp>
        <p:nvSpPr>
          <p:cNvPr id="11" name="Flowchart: Magnetic Disk 10">
            <a:extLst>
              <a:ext uri="{FF2B5EF4-FFF2-40B4-BE49-F238E27FC236}">
                <a16:creationId xmlns:a16="http://schemas.microsoft.com/office/drawing/2014/main" id="{879196DC-5A8D-4316-A117-4B343639796D}"/>
              </a:ext>
            </a:extLst>
          </p:cNvPr>
          <p:cNvSpPr/>
          <p:nvPr/>
        </p:nvSpPr>
        <p:spPr>
          <a:xfrm>
            <a:off x="2808382" y="5502826"/>
            <a:ext cx="562779" cy="523220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CE1A66-339A-4FF7-BE7A-5142ECA2D43A}"/>
              </a:ext>
            </a:extLst>
          </p:cNvPr>
          <p:cNvSpPr txBox="1"/>
          <p:nvPr/>
        </p:nvSpPr>
        <p:spPr>
          <a:xfrm>
            <a:off x="2598145" y="6022931"/>
            <a:ext cx="1036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 Set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Sample K</a:t>
            </a:r>
          </a:p>
        </p:txBody>
      </p:sp>
      <p:sp>
        <p:nvSpPr>
          <p:cNvPr id="13" name="Flowchart: Magnetic Disk 12">
            <a:extLst>
              <a:ext uri="{FF2B5EF4-FFF2-40B4-BE49-F238E27FC236}">
                <a16:creationId xmlns:a16="http://schemas.microsoft.com/office/drawing/2014/main" id="{23A24F7F-E8E6-4FFE-A8EA-E8A83426CC41}"/>
              </a:ext>
            </a:extLst>
          </p:cNvPr>
          <p:cNvSpPr/>
          <p:nvPr/>
        </p:nvSpPr>
        <p:spPr>
          <a:xfrm>
            <a:off x="2808381" y="4066693"/>
            <a:ext cx="562779" cy="523220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DDC5DE-073A-4342-B4FF-DD96F0A50605}"/>
              </a:ext>
            </a:extLst>
          </p:cNvPr>
          <p:cNvSpPr txBox="1"/>
          <p:nvPr/>
        </p:nvSpPr>
        <p:spPr>
          <a:xfrm>
            <a:off x="2909272" y="4447737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974D95DF-024D-4C51-9AD6-B89DE437A6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0" y="2542244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5D81125-3F0B-4DE6-A3C1-8A42F3E68E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0" y="1050936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0" name="Picture 19" descr="A close up of a logo&#10;&#10;Description automatically generated">
            <a:extLst>
              <a:ext uri="{FF2B5EF4-FFF2-40B4-BE49-F238E27FC236}">
                <a16:creationId xmlns:a16="http://schemas.microsoft.com/office/drawing/2014/main" id="{05FB03C6-A070-440E-8471-A5DC4F8501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0" y="5381639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0FBA0C5-2123-4B84-9EFC-C3C3D9BDF935}"/>
              </a:ext>
            </a:extLst>
          </p:cNvPr>
          <p:cNvSpPr txBox="1"/>
          <p:nvPr/>
        </p:nvSpPr>
        <p:spPr>
          <a:xfrm>
            <a:off x="5908204" y="4091947"/>
            <a:ext cx="375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5BB7D1B-915F-48FB-80A7-9C802E2C38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3619" y="311419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217806-3FBE-4A0F-A3C0-B0CFA52B7ECC}"/>
              </a:ext>
            </a:extLst>
          </p:cNvPr>
          <p:cNvCxnSpPr/>
          <p:nvPr/>
        </p:nvCxnSpPr>
        <p:spPr>
          <a:xfrm>
            <a:off x="3789414" y="1522036"/>
            <a:ext cx="1388513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DA815E8-A975-4289-8DB3-A6A55B641FD3}"/>
              </a:ext>
            </a:extLst>
          </p:cNvPr>
          <p:cNvCxnSpPr/>
          <p:nvPr/>
        </p:nvCxnSpPr>
        <p:spPr>
          <a:xfrm>
            <a:off x="3787579" y="3007477"/>
            <a:ext cx="1388513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207D50B-A897-41C5-9D87-D91D79B1536B}"/>
              </a:ext>
            </a:extLst>
          </p:cNvPr>
          <p:cNvCxnSpPr/>
          <p:nvPr/>
        </p:nvCxnSpPr>
        <p:spPr>
          <a:xfrm>
            <a:off x="3787578" y="4381424"/>
            <a:ext cx="1388513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CE04DDC-60C4-4EBF-BEA3-9E797A3AD948}"/>
              </a:ext>
            </a:extLst>
          </p:cNvPr>
          <p:cNvCxnSpPr/>
          <p:nvPr/>
        </p:nvCxnSpPr>
        <p:spPr>
          <a:xfrm>
            <a:off x="3787577" y="5852572"/>
            <a:ext cx="1388513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7AC7498-0AE7-40B1-A825-E56548A0BADB}"/>
              </a:ext>
            </a:extLst>
          </p:cNvPr>
          <p:cNvSpPr txBox="1"/>
          <p:nvPr/>
        </p:nvSpPr>
        <p:spPr>
          <a:xfrm>
            <a:off x="4028005" y="6172844"/>
            <a:ext cx="897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Train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6B6F42-04C1-493D-A297-55124636AA65}"/>
              </a:ext>
            </a:extLst>
          </p:cNvPr>
          <p:cNvSpPr txBox="1"/>
          <p:nvPr/>
        </p:nvSpPr>
        <p:spPr>
          <a:xfrm>
            <a:off x="1220484" y="6172844"/>
            <a:ext cx="1257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Sample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57EE3FC-CF68-43A2-BBDC-C9817362D4B4}"/>
              </a:ext>
            </a:extLst>
          </p:cNvPr>
          <p:cNvSpPr txBox="1"/>
          <p:nvPr/>
        </p:nvSpPr>
        <p:spPr>
          <a:xfrm>
            <a:off x="7580479" y="6172844"/>
            <a:ext cx="856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Vote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C93FAE8-427A-4E1B-B0E0-0E650B1D7485}"/>
              </a:ext>
            </a:extLst>
          </p:cNvPr>
          <p:cNvCxnSpPr>
            <a:cxnSpLocks/>
          </p:cNvCxnSpPr>
          <p:nvPr/>
        </p:nvCxnSpPr>
        <p:spPr>
          <a:xfrm flipV="1">
            <a:off x="1317962" y="1522036"/>
            <a:ext cx="1390350" cy="189024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41026C2-C70F-4F15-A48C-C277CC6F1E7A}"/>
              </a:ext>
            </a:extLst>
          </p:cNvPr>
          <p:cNvCxnSpPr>
            <a:cxnSpLocks/>
          </p:cNvCxnSpPr>
          <p:nvPr/>
        </p:nvCxnSpPr>
        <p:spPr>
          <a:xfrm flipV="1">
            <a:off x="1317962" y="3007477"/>
            <a:ext cx="1388515" cy="57998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D337CD9-87B2-49B7-A5E1-66968478B55A}"/>
              </a:ext>
            </a:extLst>
          </p:cNvPr>
          <p:cNvCxnSpPr>
            <a:cxnSpLocks/>
          </p:cNvCxnSpPr>
          <p:nvPr/>
        </p:nvCxnSpPr>
        <p:spPr>
          <a:xfrm>
            <a:off x="1317962" y="3822853"/>
            <a:ext cx="1388514" cy="55857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ECA7015-215E-4887-BCB2-9080BDE44E1D}"/>
              </a:ext>
            </a:extLst>
          </p:cNvPr>
          <p:cNvCxnSpPr>
            <a:cxnSpLocks/>
          </p:cNvCxnSpPr>
          <p:nvPr/>
        </p:nvCxnSpPr>
        <p:spPr>
          <a:xfrm>
            <a:off x="1317962" y="4124572"/>
            <a:ext cx="1388513" cy="1728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848EC12-8CFA-41D5-BCBD-BA01D10EF415}"/>
              </a:ext>
            </a:extLst>
          </p:cNvPr>
          <p:cNvCxnSpPr>
            <a:cxnSpLocks/>
          </p:cNvCxnSpPr>
          <p:nvPr/>
        </p:nvCxnSpPr>
        <p:spPr>
          <a:xfrm>
            <a:off x="6707048" y="1531089"/>
            <a:ext cx="2481019" cy="161957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84C2744-4A04-4ADD-8A81-8A596C11E9DA}"/>
              </a:ext>
            </a:extLst>
          </p:cNvPr>
          <p:cNvCxnSpPr>
            <a:cxnSpLocks/>
          </p:cNvCxnSpPr>
          <p:nvPr/>
        </p:nvCxnSpPr>
        <p:spPr>
          <a:xfrm>
            <a:off x="6705213" y="3016530"/>
            <a:ext cx="2482854" cy="395746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5CDBC11-68EE-48D2-85D8-26881E06BCDB}"/>
              </a:ext>
            </a:extLst>
          </p:cNvPr>
          <p:cNvCxnSpPr>
            <a:cxnSpLocks/>
          </p:cNvCxnSpPr>
          <p:nvPr/>
        </p:nvCxnSpPr>
        <p:spPr>
          <a:xfrm flipV="1">
            <a:off x="6705212" y="3707335"/>
            <a:ext cx="2415306" cy="68314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6E8EB38-BFE3-456F-88C5-CDDA2C7315F1}"/>
              </a:ext>
            </a:extLst>
          </p:cNvPr>
          <p:cNvCxnSpPr>
            <a:cxnSpLocks/>
          </p:cNvCxnSpPr>
          <p:nvPr/>
        </p:nvCxnSpPr>
        <p:spPr>
          <a:xfrm flipV="1">
            <a:off x="6705211" y="4066693"/>
            <a:ext cx="2482856" cy="179493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18D3B89E-B831-4DE4-83DF-09FD3AF73381}"/>
              </a:ext>
            </a:extLst>
          </p:cNvPr>
          <p:cNvSpPr txBox="1"/>
          <p:nvPr/>
        </p:nvSpPr>
        <p:spPr>
          <a:xfrm>
            <a:off x="138709" y="1332424"/>
            <a:ext cx="184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Bootstrap Sample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5F312C3-D1B6-4F98-AB12-9A53FE67D6AE}"/>
              </a:ext>
            </a:extLst>
          </p:cNvPr>
          <p:cNvCxnSpPr>
            <a:cxnSpLocks/>
            <a:stCxn id="51" idx="2"/>
          </p:cNvCxnSpPr>
          <p:nvPr/>
        </p:nvCxnSpPr>
        <p:spPr>
          <a:xfrm>
            <a:off x="1061751" y="1701756"/>
            <a:ext cx="680327" cy="71164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A2CFDA6B-0596-4FA5-82B9-3ED87184AAC1}"/>
              </a:ext>
            </a:extLst>
          </p:cNvPr>
          <p:cNvSpPr txBox="1"/>
          <p:nvPr/>
        </p:nvSpPr>
        <p:spPr>
          <a:xfrm>
            <a:off x="3699452" y="143629"/>
            <a:ext cx="1846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Parallel Training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Possible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DA5A82B-1180-42C9-9DAB-3A0F096547DB}"/>
              </a:ext>
            </a:extLst>
          </p:cNvPr>
          <p:cNvCxnSpPr>
            <a:cxnSpLocks/>
            <a:stCxn id="55" idx="2"/>
          </p:cNvCxnSpPr>
          <p:nvPr/>
        </p:nvCxnSpPr>
        <p:spPr>
          <a:xfrm flipH="1">
            <a:off x="4475798" y="789960"/>
            <a:ext cx="146696" cy="41180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39955ACA-80A0-4D8E-AD34-FAC90EB33A7E}"/>
              </a:ext>
            </a:extLst>
          </p:cNvPr>
          <p:cNvSpPr txBox="1"/>
          <p:nvPr/>
        </p:nvSpPr>
        <p:spPr>
          <a:xfrm>
            <a:off x="8338933" y="666173"/>
            <a:ext cx="18460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Uniform voting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to classify new samples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600E4B8-E907-478A-9183-C8FD9898C7C8}"/>
              </a:ext>
            </a:extLst>
          </p:cNvPr>
          <p:cNvCxnSpPr>
            <a:cxnSpLocks/>
          </p:cNvCxnSpPr>
          <p:nvPr/>
        </p:nvCxnSpPr>
        <p:spPr>
          <a:xfrm flipH="1">
            <a:off x="8042313" y="1670847"/>
            <a:ext cx="515426" cy="59959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295FC07D-D643-4A7F-9E4B-028A4F3B64FA}"/>
              </a:ext>
            </a:extLst>
          </p:cNvPr>
          <p:cNvSpPr txBox="1"/>
          <p:nvPr/>
        </p:nvSpPr>
        <p:spPr>
          <a:xfrm>
            <a:off x="6572250" y="128470"/>
            <a:ext cx="1392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Base Models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22ED1FC-FCA7-4E92-A3F4-80883C8EB42A}"/>
              </a:ext>
            </a:extLst>
          </p:cNvPr>
          <p:cNvCxnSpPr>
            <a:cxnSpLocks/>
            <a:stCxn id="61" idx="2"/>
          </p:cNvCxnSpPr>
          <p:nvPr/>
        </p:nvCxnSpPr>
        <p:spPr>
          <a:xfrm flipH="1">
            <a:off x="6705215" y="497802"/>
            <a:ext cx="563508" cy="55313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74747A0D-2CF2-4691-99A6-C1F15C4FA874}"/>
              </a:ext>
            </a:extLst>
          </p:cNvPr>
          <p:cNvSpPr txBox="1"/>
          <p:nvPr/>
        </p:nvSpPr>
        <p:spPr>
          <a:xfrm>
            <a:off x="10111109" y="2003436"/>
            <a:ext cx="1242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Ensemble Prediction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EC3F61B-BC99-4C36-AB3E-4ED9F2E004BF}"/>
              </a:ext>
            </a:extLst>
          </p:cNvPr>
          <p:cNvCxnSpPr>
            <a:cxnSpLocks/>
            <a:stCxn id="63" idx="2"/>
          </p:cNvCxnSpPr>
          <p:nvPr/>
        </p:nvCxnSpPr>
        <p:spPr>
          <a:xfrm flipH="1">
            <a:off x="10403823" y="2649767"/>
            <a:ext cx="328632" cy="4109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ontent Placeholder 2">
            <a:extLst>
              <a:ext uri="{FF2B5EF4-FFF2-40B4-BE49-F238E27FC236}">
                <a16:creationId xmlns:a16="http://schemas.microsoft.com/office/drawing/2014/main" id="{2614AD6F-EEBB-496A-8EF1-5E4C38E47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1564" y="4487679"/>
            <a:ext cx="3306368" cy="2323284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/>
              <a:t>Generate K training sets by sampling</a:t>
            </a:r>
            <a:br>
              <a:rPr lang="en-US" sz="1200" dirty="0"/>
            </a:br>
            <a:r>
              <a:rPr lang="en-US" sz="1200" dirty="0"/>
              <a:t>	from the original training set</a:t>
            </a:r>
          </a:p>
          <a:p>
            <a:pPr marL="0" indent="0">
              <a:buNone/>
            </a:pPr>
            <a:r>
              <a:rPr lang="en-US" sz="1200" dirty="0"/>
              <a:t>“Bootstrap” sample</a:t>
            </a:r>
          </a:p>
          <a:p>
            <a:pPr lvl="1"/>
            <a:r>
              <a:rPr lang="en-US" sz="1100" dirty="0"/>
              <a:t>Training set contains N training examples</a:t>
            </a:r>
          </a:p>
          <a:p>
            <a:pPr lvl="1"/>
            <a:r>
              <a:rPr lang="en-US" sz="1100" dirty="0"/>
              <a:t>Each of the K training samples also </a:t>
            </a:r>
            <a:br>
              <a:rPr lang="en-US" sz="1100" dirty="0"/>
            </a:br>
            <a:r>
              <a:rPr lang="en-US" sz="1100" dirty="0"/>
              <a:t>contains N training examples</a:t>
            </a:r>
          </a:p>
          <a:p>
            <a:pPr lvl="1"/>
            <a:r>
              <a:rPr lang="en-US" sz="1100" dirty="0"/>
              <a:t>Created by sampling </a:t>
            </a:r>
            <a:r>
              <a:rPr lang="en-US" sz="1100" b="1" i="1" dirty="0"/>
              <a:t>with replacement </a:t>
            </a:r>
            <a:br>
              <a:rPr lang="en-US" sz="1100" b="1" i="1" dirty="0"/>
            </a:br>
            <a:r>
              <a:rPr lang="en-US" sz="1100" dirty="0"/>
              <a:t>from the original</a:t>
            </a:r>
          </a:p>
          <a:p>
            <a:pPr marL="0" indent="0">
              <a:buNone/>
            </a:pPr>
            <a:r>
              <a:rPr lang="en-US" sz="1200" dirty="0"/>
              <a:t>Learn one model on each of the K training sets</a:t>
            </a:r>
          </a:p>
          <a:p>
            <a:pPr marL="0" indent="0">
              <a:buNone/>
            </a:pPr>
            <a:r>
              <a:rPr lang="en-US" sz="1200" dirty="0"/>
              <a:t>Combine their predictions by uniform voting</a:t>
            </a:r>
          </a:p>
        </p:txBody>
      </p:sp>
    </p:spTree>
    <p:extLst>
      <p:ext uri="{BB962C8B-B14F-4D97-AF65-F5344CB8AC3E}">
        <p14:creationId xmlns:p14="http://schemas.microsoft.com/office/powerpoint/2010/main" val="266660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21" grpId="0"/>
      <p:bldP spid="51" grpId="0"/>
      <p:bldP spid="55" grpId="0"/>
      <p:bldP spid="58" grpId="0"/>
      <p:bldP spid="61" grpId="0"/>
      <p:bldP spid="63" grpId="0"/>
      <p:bldP spid="70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4CF57-8376-40C8-99E9-7835EE5C2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85" y="87140"/>
            <a:ext cx="11239500" cy="945197"/>
          </a:xfrm>
        </p:spPr>
        <p:txBody>
          <a:bodyPr/>
          <a:lstStyle/>
          <a:p>
            <a:r>
              <a:rPr lang="en-US" dirty="0"/>
              <a:t>Bootstrap sampling – sampling with replacement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84D7F784-473A-4B0D-AE5A-76099E4C088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89651031"/>
                  </p:ext>
                </p:extLst>
              </p:nvPr>
            </p:nvGraphicFramePr>
            <p:xfrm>
              <a:off x="400685" y="2122805"/>
              <a:ext cx="1348105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48105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84D7F784-473A-4B0D-AE5A-76099E4C088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89651031"/>
                  </p:ext>
                </p:extLst>
              </p:nvPr>
            </p:nvGraphicFramePr>
            <p:xfrm>
              <a:off x="400685" y="2122805"/>
              <a:ext cx="1348105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48105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1639" r="-901" b="-4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101639" r="-901" b="-3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201639" r="-901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301639" r="-901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401639" r="-901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8FE25A19-9EF7-48C0-8E04-212B8B27ADEC}"/>
              </a:ext>
            </a:extLst>
          </p:cNvPr>
          <p:cNvSpPr txBox="1"/>
          <p:nvPr/>
        </p:nvSpPr>
        <p:spPr>
          <a:xfrm>
            <a:off x="358387" y="3977005"/>
            <a:ext cx="1432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Original Training 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Content Placeholder 3">
                <a:extLst>
                  <a:ext uri="{FF2B5EF4-FFF2-40B4-BE49-F238E27FC236}">
                    <a16:creationId xmlns:a16="http://schemas.microsoft.com/office/drawing/2014/main" id="{97873499-AFC3-4F00-AD92-9F2D21395E4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562462017"/>
                  </p:ext>
                </p:extLst>
              </p:nvPr>
            </p:nvGraphicFramePr>
            <p:xfrm>
              <a:off x="3691890" y="1574800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Content Placeholder 3">
                <a:extLst>
                  <a:ext uri="{FF2B5EF4-FFF2-40B4-BE49-F238E27FC236}">
                    <a16:creationId xmlns:a16="http://schemas.microsoft.com/office/drawing/2014/main" id="{97873499-AFC3-4F00-AD92-9F2D21395E4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562462017"/>
                  </p:ext>
                </p:extLst>
              </p:nvPr>
            </p:nvGraphicFramePr>
            <p:xfrm>
              <a:off x="3691890" y="1574800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8197" r="-984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108197" r="-984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208197" r="-984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308197" r="-984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408197" r="-984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F8321F4F-1BC7-44FB-8774-224E4D867D3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194341162"/>
                  </p:ext>
                </p:extLst>
              </p:nvPr>
            </p:nvGraphicFramePr>
            <p:xfrm>
              <a:off x="3691890" y="4115504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F8321F4F-1BC7-44FB-8774-224E4D867D3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194341162"/>
                  </p:ext>
                </p:extLst>
              </p:nvPr>
            </p:nvGraphicFramePr>
            <p:xfrm>
              <a:off x="3691890" y="4115504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8197" r="-984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108197" r="-984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208197" r="-984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308197" r="-984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408197" r="-984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1FC34C8B-010F-4D86-9056-C429D14DE6B9}"/>
              </a:ext>
            </a:extLst>
          </p:cNvPr>
          <p:cNvSpPr/>
          <p:nvPr/>
        </p:nvSpPr>
        <p:spPr>
          <a:xfrm>
            <a:off x="4251960" y="1450340"/>
            <a:ext cx="1954530" cy="2103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4D29F9-F068-47DC-8381-D41043D8DB0C}"/>
              </a:ext>
            </a:extLst>
          </p:cNvPr>
          <p:cNvSpPr/>
          <p:nvPr/>
        </p:nvSpPr>
        <p:spPr>
          <a:xfrm>
            <a:off x="4251960" y="4101465"/>
            <a:ext cx="1954530" cy="2103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736AE24-A711-4311-8D1B-E9421C0821E4}"/>
              </a:ext>
            </a:extLst>
          </p:cNvPr>
          <p:cNvSpPr txBox="1">
            <a:spLocks/>
          </p:cNvSpPr>
          <p:nvPr/>
        </p:nvSpPr>
        <p:spPr>
          <a:xfrm>
            <a:off x="6826885" y="1574800"/>
            <a:ext cx="496443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Most samples contain duplicates from the original</a:t>
            </a:r>
          </a:p>
          <a:p>
            <a:endParaRPr lang="en-US" dirty="0"/>
          </a:p>
          <a:p>
            <a:r>
              <a:rPr lang="en-US" dirty="0"/>
              <a:t>Most samples are missing some from the original -- ~37%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2B58B69-89B8-4F48-B88C-FD9000C344AD}"/>
              </a:ext>
            </a:extLst>
          </p:cNvPr>
          <p:cNvCxnSpPr>
            <a:cxnSpLocks/>
            <a:endCxn id="12" idx="3"/>
          </p:cNvCxnSpPr>
          <p:nvPr/>
        </p:nvCxnSpPr>
        <p:spPr>
          <a:xfrm flipH="1" flipV="1">
            <a:off x="3059417" y="1100982"/>
            <a:ext cx="497651" cy="4192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C635336-84FD-45E9-87C1-AFE7FE8BE4C6}"/>
              </a:ext>
            </a:extLst>
          </p:cNvPr>
          <p:cNvSpPr txBox="1"/>
          <p:nvPr/>
        </p:nvSpPr>
        <p:spPr>
          <a:xfrm>
            <a:off x="1412171" y="962482"/>
            <a:ext cx="16472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n random numbers 1..n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9C1FC95-BE98-408A-9D5D-D0A3CF894A13}"/>
              </a:ext>
            </a:extLst>
          </p:cNvPr>
          <p:cNvCxnSpPr>
            <a:cxnSpLocks/>
          </p:cNvCxnSpPr>
          <p:nvPr/>
        </p:nvCxnSpPr>
        <p:spPr>
          <a:xfrm flipV="1">
            <a:off x="5002517" y="1239481"/>
            <a:ext cx="355190" cy="2769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2154D8B-F0F4-4A80-B7EA-8D7002CB196D}"/>
              </a:ext>
            </a:extLst>
          </p:cNvPr>
          <p:cNvSpPr txBox="1"/>
          <p:nvPr/>
        </p:nvSpPr>
        <p:spPr>
          <a:xfrm>
            <a:off x="4951237" y="962482"/>
            <a:ext cx="2147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Examples from selected indices</a:t>
            </a:r>
          </a:p>
        </p:txBody>
      </p:sp>
    </p:spTree>
    <p:extLst>
      <p:ext uri="{BB962C8B-B14F-4D97-AF65-F5344CB8AC3E}">
        <p14:creationId xmlns:p14="http://schemas.microsoft.com/office/powerpoint/2010/main" val="258027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BE2D2-03E6-439D-A51A-D6238BAB1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Bagging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3A937-9D26-49FF-B1DD-B9B9DFB34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5753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Each model learns the concept a different way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Bootstrap sampling Accentuates variance between individual models</a:t>
            </a:r>
          </a:p>
          <a:p>
            <a:endParaRPr lang="en-US" dirty="0"/>
          </a:p>
          <a:p>
            <a:r>
              <a:rPr lang="en-US" dirty="0"/>
              <a:t>Voting tends to cancel out the variance without increasing bias</a:t>
            </a: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8453B48-DE6A-4308-86D0-CF0FFE2CB694}"/>
                  </a:ext>
                </a:extLst>
              </p14:cNvPr>
              <p14:cNvContentPartPr/>
              <p14:nvPr/>
            </p14:nvContentPartPr>
            <p14:xfrm>
              <a:off x="5812920" y="4100400"/>
              <a:ext cx="72720" cy="45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8453B48-DE6A-4308-86D0-CF0FFE2CB69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03560" y="4091040"/>
                <a:ext cx="91440" cy="6444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7D286820-9349-47A6-ADAF-CD686F6E8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030" y="295275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4E383FB-1ABF-4211-ABFB-CCA4C6AEDD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582" y="3985358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FDC53A2A-4303-403F-A5C8-9DEA1884E1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582" y="2947947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D611CFF4-DCF2-46DF-9100-33CC89ED7F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061" y="1910536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6D348E2-999B-4B20-9341-3EB838EE9BC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4632" y="295275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A3B02B5B-0245-43B0-8D41-D67AD1BA95E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582" y="873125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A9D3961-B2F1-4F32-BADB-0410A1B8C6A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582" y="5022769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0" name="Arrow: Right 19">
            <a:extLst>
              <a:ext uri="{FF2B5EF4-FFF2-40B4-BE49-F238E27FC236}">
                <a16:creationId xmlns:a16="http://schemas.microsoft.com/office/drawing/2014/main" id="{A0B025CB-C069-445D-829C-F114FE8DF81E}"/>
              </a:ext>
            </a:extLst>
          </p:cNvPr>
          <p:cNvSpPr/>
          <p:nvPr/>
        </p:nvSpPr>
        <p:spPr>
          <a:xfrm>
            <a:off x="6540806" y="3154282"/>
            <a:ext cx="952500" cy="539827"/>
          </a:xfrm>
          <a:prstGeom prst="rightArrow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CF38E0ED-1B62-4FF6-9CF3-FDC4CC74BA33}"/>
              </a:ext>
            </a:extLst>
          </p:cNvPr>
          <p:cNvSpPr/>
          <p:nvPr/>
        </p:nvSpPr>
        <p:spPr>
          <a:xfrm>
            <a:off x="9009938" y="3154283"/>
            <a:ext cx="952500" cy="539827"/>
          </a:xfrm>
          <a:prstGeom prst="rightArrow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15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9A763-8810-4797-A2D3-F91BE9A97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Forests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45790-85DA-4F8A-8974-755AB110B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Build N trees</a:t>
            </a:r>
          </a:p>
          <a:p>
            <a:endParaRPr lang="en-US" dirty="0"/>
          </a:p>
          <a:p>
            <a:r>
              <a:rPr lang="en-US" dirty="0"/>
              <a:t>Bootstrap sample for each training set</a:t>
            </a:r>
            <a:br>
              <a:rPr lang="en-US" dirty="0"/>
            </a:br>
            <a:r>
              <a:rPr lang="en-US" dirty="0"/>
              <a:t>	(Bagging)</a:t>
            </a:r>
          </a:p>
          <a:p>
            <a:endParaRPr lang="en-US" dirty="0"/>
          </a:p>
          <a:p>
            <a:r>
              <a:rPr lang="en-US" dirty="0"/>
              <a:t>Restrict the features each tree can use </a:t>
            </a:r>
            <a:br>
              <a:rPr lang="en-US" dirty="0"/>
            </a:br>
            <a:r>
              <a:rPr lang="en-US" dirty="0"/>
              <a:t>	(Inject Variance at cost of some Bias)</a:t>
            </a:r>
          </a:p>
          <a:p>
            <a:endParaRPr lang="en-US" dirty="0"/>
          </a:p>
          <a:p>
            <a:r>
              <a:rPr lang="en-US" dirty="0"/>
              <a:t>Combine by uniform voting</a:t>
            </a:r>
          </a:p>
        </p:txBody>
      </p:sp>
    </p:spTree>
    <p:extLst>
      <p:ext uri="{BB962C8B-B14F-4D97-AF65-F5344CB8AC3E}">
        <p14:creationId xmlns:p14="http://schemas.microsoft.com/office/powerpoint/2010/main" val="3680006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1CAD-9F27-4547-8385-26C3D4502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RandomForest</a:t>
            </a:r>
            <a:r>
              <a:rPr lang="en-US" dirty="0"/>
              <a:t> Grow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3">
                <a:extLst>
                  <a:ext uri="{FF2B5EF4-FFF2-40B4-BE49-F238E27FC236}">
                    <a16:creationId xmlns:a16="http://schemas.microsoft.com/office/drawing/2014/main" id="{BA9CCB88-CB51-4839-90E2-568A8C331EC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93067544"/>
                  </p:ext>
                </p:extLst>
              </p:nvPr>
            </p:nvGraphicFramePr>
            <p:xfrm>
              <a:off x="330383" y="2917180"/>
              <a:ext cx="1348105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48105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3">
                <a:extLst>
                  <a:ext uri="{FF2B5EF4-FFF2-40B4-BE49-F238E27FC236}">
                    <a16:creationId xmlns:a16="http://schemas.microsoft.com/office/drawing/2014/main" id="{BA9CCB88-CB51-4839-90E2-568A8C331EC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93067544"/>
                  </p:ext>
                </p:extLst>
              </p:nvPr>
            </p:nvGraphicFramePr>
            <p:xfrm>
              <a:off x="330383" y="2917180"/>
              <a:ext cx="1348105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48105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1639" r="-901" b="-4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101639" r="-901" b="-3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201639" r="-901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301639" r="-901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401639" r="-901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Content Placeholder 3">
                <a:extLst>
                  <a:ext uri="{FF2B5EF4-FFF2-40B4-BE49-F238E27FC236}">
                    <a16:creationId xmlns:a16="http://schemas.microsoft.com/office/drawing/2014/main" id="{3D57B779-7435-42F5-A561-1EC5B3EC5AF1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65726293"/>
                  </p:ext>
                </p:extLst>
              </p:nvPr>
            </p:nvGraphicFramePr>
            <p:xfrm>
              <a:off x="3611281" y="1621761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Content Placeholder 3">
                <a:extLst>
                  <a:ext uri="{FF2B5EF4-FFF2-40B4-BE49-F238E27FC236}">
                    <a16:creationId xmlns:a16="http://schemas.microsoft.com/office/drawing/2014/main" id="{3D57B779-7435-42F5-A561-1EC5B3EC5AF1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65726293"/>
                  </p:ext>
                </p:extLst>
              </p:nvPr>
            </p:nvGraphicFramePr>
            <p:xfrm>
              <a:off x="3611281" y="1621761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8197" r="-656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108197" r="-656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208197" r="-656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308197" r="-656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408197" r="-656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Content Placeholder 3">
                <a:extLst>
                  <a:ext uri="{FF2B5EF4-FFF2-40B4-BE49-F238E27FC236}">
                    <a16:creationId xmlns:a16="http://schemas.microsoft.com/office/drawing/2014/main" id="{82458FCD-A348-4547-86D1-95FC475EFD22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351933650"/>
                  </p:ext>
                </p:extLst>
              </p:nvPr>
            </p:nvGraphicFramePr>
            <p:xfrm>
              <a:off x="3611281" y="4638675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Content Placeholder 3">
                <a:extLst>
                  <a:ext uri="{FF2B5EF4-FFF2-40B4-BE49-F238E27FC236}">
                    <a16:creationId xmlns:a16="http://schemas.microsoft.com/office/drawing/2014/main" id="{82458FCD-A348-4547-86D1-95FC475EFD22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351933650"/>
                  </p:ext>
                </p:extLst>
              </p:nvPr>
            </p:nvGraphicFramePr>
            <p:xfrm>
              <a:off x="3611281" y="4638675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8197" r="-656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108197" r="-656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204839" r="-656" b="-2193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309836" r="-656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409836" r="-656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2670A1-BAD5-4531-9C18-0BC10AC34D07}"/>
                  </a:ext>
                </a:extLst>
              </p:cNvPr>
              <p:cNvSpPr txBox="1"/>
              <p:nvPr/>
            </p:nvSpPr>
            <p:spPr>
              <a:xfrm>
                <a:off x="272859" y="2426017"/>
                <a:ext cx="1951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Features: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2670A1-BAD5-4531-9C18-0BC10AC34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859" y="2426017"/>
                <a:ext cx="1951881" cy="369332"/>
              </a:xfrm>
              <a:prstGeom prst="rect">
                <a:avLst/>
              </a:prstGeom>
              <a:blipFill>
                <a:blip r:embed="rId5"/>
                <a:stretch>
                  <a:fillRect l="-2813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C26ECF-9402-40EB-AB8F-D6EB8CCC45A1}"/>
                  </a:ext>
                </a:extLst>
              </p:cNvPr>
              <p:cNvSpPr txBox="1"/>
              <p:nvPr/>
            </p:nvSpPr>
            <p:spPr>
              <a:xfrm>
                <a:off x="3611281" y="1252429"/>
                <a:ext cx="24247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Selected features: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C26ECF-9402-40EB-AB8F-D6EB8CCC4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281" y="1252429"/>
                <a:ext cx="2424766" cy="369332"/>
              </a:xfrm>
              <a:prstGeom prst="rect">
                <a:avLst/>
              </a:prstGeom>
              <a:blipFill>
                <a:blip r:embed="rId6"/>
                <a:stretch>
                  <a:fillRect l="-201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6EA94C2-CFAF-410A-AE82-284B7929857C}"/>
                  </a:ext>
                </a:extLst>
              </p:cNvPr>
              <p:cNvSpPr txBox="1"/>
              <p:nvPr/>
            </p:nvSpPr>
            <p:spPr>
              <a:xfrm>
                <a:off x="3611281" y="4269343"/>
                <a:ext cx="24847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Selected features: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6EA94C2-CFAF-410A-AE82-284B79298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281" y="4269343"/>
                <a:ext cx="2484719" cy="369332"/>
              </a:xfrm>
              <a:prstGeom prst="rect">
                <a:avLst/>
              </a:prstGeom>
              <a:blipFill>
                <a:blip r:embed="rId7"/>
                <a:stretch>
                  <a:fillRect l="-1961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F731F04-6027-4D9F-947B-B01EE779BC6F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 flipV="1">
            <a:off x="1678488" y="2548861"/>
            <a:ext cx="1932793" cy="1295419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A991A37-8A2B-4D0B-8A95-02EF8F144069}"/>
              </a:ext>
            </a:extLst>
          </p:cNvPr>
          <p:cNvSpPr txBox="1"/>
          <p:nvPr/>
        </p:nvSpPr>
        <p:spPr>
          <a:xfrm>
            <a:off x="2224740" y="2678197"/>
            <a:ext cx="760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Tree 1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C9D88EA-497E-4E05-9726-8E06F2652994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6015391" y="2548861"/>
            <a:ext cx="1349913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AAB40D9-1026-42F2-99D7-EBAC32D89C4B}"/>
                  </a:ext>
                </a:extLst>
              </p:cNvPr>
              <p:cNvSpPr txBox="1"/>
              <p:nvPr/>
            </p:nvSpPr>
            <p:spPr>
              <a:xfrm>
                <a:off x="8194772" y="1321356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AAB40D9-1026-42F2-99D7-EBAC32D89C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772" y="1321356"/>
                <a:ext cx="94593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C2E8197-802D-4DB5-9369-8C7440204D7D}"/>
              </a:ext>
            </a:extLst>
          </p:cNvPr>
          <p:cNvCxnSpPr>
            <a:stCxn id="24" idx="2"/>
          </p:cNvCxnSpPr>
          <p:nvPr/>
        </p:nvCxnSpPr>
        <p:spPr>
          <a:xfrm flipH="1">
            <a:off x="7953034" y="1690688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36B33B1-5D05-4F47-8E95-E14BCFF930A4}"/>
              </a:ext>
            </a:extLst>
          </p:cNvPr>
          <p:cNvCxnSpPr>
            <a:cxnSpLocks/>
            <a:stCxn id="24" idx="2"/>
          </p:cNvCxnSpPr>
          <p:nvPr/>
        </p:nvCxnSpPr>
        <p:spPr>
          <a:xfrm>
            <a:off x="8667738" y="1690688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5E3CD8C-BE05-4B8F-86D7-1EA71A3AE612}"/>
              </a:ext>
            </a:extLst>
          </p:cNvPr>
          <p:cNvSpPr txBox="1"/>
          <p:nvPr/>
        </p:nvSpPr>
        <p:spPr>
          <a:xfrm>
            <a:off x="9025089" y="1715612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8ECB73-0673-4BC2-940E-D4CF5E47CD0B}"/>
              </a:ext>
            </a:extLst>
          </p:cNvPr>
          <p:cNvSpPr txBox="1"/>
          <p:nvPr/>
        </p:nvSpPr>
        <p:spPr>
          <a:xfrm>
            <a:off x="7668814" y="1690688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46E01DA-8420-4CE3-8BFE-CDB0ECBF2CED}"/>
                  </a:ext>
                </a:extLst>
              </p:cNvPr>
              <p:cNvSpPr txBox="1"/>
              <p:nvPr/>
            </p:nvSpPr>
            <p:spPr>
              <a:xfrm>
                <a:off x="8889588" y="2234646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46E01DA-8420-4CE3-8BFE-CDB0ECBF2C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9588" y="2234646"/>
                <a:ext cx="94593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F867CB0-1030-48FE-9056-5C0ED06F9EA4}"/>
              </a:ext>
            </a:extLst>
          </p:cNvPr>
          <p:cNvCxnSpPr>
            <a:stCxn id="29" idx="2"/>
          </p:cNvCxnSpPr>
          <p:nvPr/>
        </p:nvCxnSpPr>
        <p:spPr>
          <a:xfrm flipH="1">
            <a:off x="8647850" y="2603978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AB7F63B-2B80-445B-BE15-6A438D7AB7D8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9362554" y="2603978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42675B4-B203-4863-BEFB-E52CA829E1EA}"/>
              </a:ext>
            </a:extLst>
          </p:cNvPr>
          <p:cNvSpPr txBox="1"/>
          <p:nvPr/>
        </p:nvSpPr>
        <p:spPr>
          <a:xfrm>
            <a:off x="9719905" y="2628902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6E1D94B-7DB5-44FF-A733-BFB96786DA7D}"/>
              </a:ext>
            </a:extLst>
          </p:cNvPr>
          <p:cNvSpPr txBox="1"/>
          <p:nvPr/>
        </p:nvSpPr>
        <p:spPr>
          <a:xfrm>
            <a:off x="8363630" y="2603978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F0EF2EC-A469-4925-A84A-2229CACA09C4}"/>
                  </a:ext>
                </a:extLst>
              </p:cNvPr>
              <p:cNvSpPr txBox="1"/>
              <p:nvPr/>
            </p:nvSpPr>
            <p:spPr>
              <a:xfrm>
                <a:off x="7459299" y="2241351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F0EF2EC-A469-4925-A84A-2229CACA0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9299" y="2241351"/>
                <a:ext cx="945931" cy="369332"/>
              </a:xfrm>
              <a:prstGeom prst="rect">
                <a:avLst/>
              </a:prstGeom>
              <a:blipFill>
                <a:blip r:embed="rId10"/>
                <a:stretch>
                  <a:fillRect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37D6F2D-2B99-4439-95F6-F2BCCAB15939}"/>
                  </a:ext>
                </a:extLst>
              </p:cNvPr>
              <p:cNvSpPr txBox="1"/>
              <p:nvPr/>
            </p:nvSpPr>
            <p:spPr>
              <a:xfrm>
                <a:off x="8174003" y="3154641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37D6F2D-2B99-4439-95F6-F2BCCAB159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4003" y="3154641"/>
                <a:ext cx="945931" cy="369332"/>
              </a:xfrm>
              <a:prstGeom prst="rect">
                <a:avLst/>
              </a:prstGeom>
              <a:blipFill>
                <a:blip r:embed="rId11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80ACB44-C9C5-4073-B867-D17F63BAE042}"/>
                  </a:ext>
                </a:extLst>
              </p:cNvPr>
              <p:cNvSpPr txBox="1"/>
              <p:nvPr/>
            </p:nvSpPr>
            <p:spPr>
              <a:xfrm>
                <a:off x="9546925" y="318290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80ACB44-C9C5-4073-B867-D17F63BAE0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6925" y="3182900"/>
                <a:ext cx="945931" cy="369332"/>
              </a:xfrm>
              <a:prstGeom prst="rect">
                <a:avLst/>
              </a:prstGeom>
              <a:blipFill>
                <a:blip r:embed="rId12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D8B1B8CF-3816-459E-8B01-753C98876FEB}"/>
              </a:ext>
            </a:extLst>
          </p:cNvPr>
          <p:cNvSpPr txBox="1"/>
          <p:nvPr/>
        </p:nvSpPr>
        <p:spPr>
          <a:xfrm>
            <a:off x="5997819" y="2179529"/>
            <a:ext cx="132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Grow Tree 1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89F8AD1-D073-4F0E-894D-B99A3076AE6C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1678488" y="3844280"/>
            <a:ext cx="1868721" cy="1875592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F826801-135F-445F-A593-8D42C8DDE7D7}"/>
              </a:ext>
            </a:extLst>
          </p:cNvPr>
          <p:cNvSpPr txBox="1"/>
          <p:nvPr/>
        </p:nvSpPr>
        <p:spPr>
          <a:xfrm>
            <a:off x="2274979" y="4269343"/>
            <a:ext cx="760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2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08B89187-C1A3-4B33-8100-23C9E3BFC97C}"/>
              </a:ext>
            </a:extLst>
          </p:cNvPr>
          <p:cNvCxnSpPr>
            <a:cxnSpLocks/>
          </p:cNvCxnSpPr>
          <p:nvPr/>
        </p:nvCxnSpPr>
        <p:spPr>
          <a:xfrm>
            <a:off x="6005580" y="5605571"/>
            <a:ext cx="1349913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54CBF9E1-DAC7-4AFC-A209-60C1B449AC6D}"/>
              </a:ext>
            </a:extLst>
          </p:cNvPr>
          <p:cNvSpPr txBox="1"/>
          <p:nvPr/>
        </p:nvSpPr>
        <p:spPr>
          <a:xfrm>
            <a:off x="5988008" y="5236239"/>
            <a:ext cx="132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Grow Tree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EFF3BE3-7189-4910-967C-53D79B718A2B}"/>
                  </a:ext>
                </a:extLst>
              </p:cNvPr>
              <p:cNvSpPr txBox="1"/>
              <p:nvPr/>
            </p:nvSpPr>
            <p:spPr>
              <a:xfrm>
                <a:off x="9030998" y="430578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EFF3BE3-7189-4910-967C-53D79B718A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0998" y="4305780"/>
                <a:ext cx="94593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FF8A7FC-7D7F-42EA-9765-9995B861856E}"/>
              </a:ext>
            </a:extLst>
          </p:cNvPr>
          <p:cNvCxnSpPr>
            <a:cxnSpLocks/>
            <a:stCxn id="48" idx="2"/>
            <a:endCxn id="53" idx="0"/>
          </p:cNvCxnSpPr>
          <p:nvPr/>
        </p:nvCxnSpPr>
        <p:spPr>
          <a:xfrm flipH="1">
            <a:off x="8287554" y="4675112"/>
            <a:ext cx="1216410" cy="517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48177F2-3DE2-43AC-A124-0572FEB33531}"/>
              </a:ext>
            </a:extLst>
          </p:cNvPr>
          <p:cNvCxnSpPr>
            <a:cxnSpLocks/>
            <a:stCxn id="48" idx="2"/>
            <a:endCxn id="61" idx="0"/>
          </p:cNvCxnSpPr>
          <p:nvPr/>
        </p:nvCxnSpPr>
        <p:spPr>
          <a:xfrm>
            <a:off x="9503964" y="4675112"/>
            <a:ext cx="124012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F9D6B325-FA2A-4188-8D5F-96A9382090D5}"/>
              </a:ext>
            </a:extLst>
          </p:cNvPr>
          <p:cNvSpPr txBox="1"/>
          <p:nvPr/>
        </p:nvSpPr>
        <p:spPr>
          <a:xfrm>
            <a:off x="9995666" y="4675112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55DCA58-19A5-4A99-9606-961A7BDF63E1}"/>
              </a:ext>
            </a:extLst>
          </p:cNvPr>
          <p:cNvSpPr txBox="1"/>
          <p:nvPr/>
        </p:nvSpPr>
        <p:spPr>
          <a:xfrm>
            <a:off x="8320500" y="4675112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0582EEB-A644-400B-9911-377315CD85C2}"/>
                  </a:ext>
                </a:extLst>
              </p:cNvPr>
              <p:cNvSpPr txBox="1"/>
              <p:nvPr/>
            </p:nvSpPr>
            <p:spPr>
              <a:xfrm>
                <a:off x="7814588" y="5192512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0582EEB-A644-400B-9911-377315CD8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4588" y="5192512"/>
                <a:ext cx="94593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5F90D74-38BE-4F30-A0D4-219CD1FCB360}"/>
              </a:ext>
            </a:extLst>
          </p:cNvPr>
          <p:cNvCxnSpPr>
            <a:stCxn id="53" idx="2"/>
          </p:cNvCxnSpPr>
          <p:nvPr/>
        </p:nvCxnSpPr>
        <p:spPr>
          <a:xfrm flipH="1">
            <a:off x="7572850" y="5561844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88ECF00-EBF3-4E22-9EFC-F99CBD3564D2}"/>
              </a:ext>
            </a:extLst>
          </p:cNvPr>
          <p:cNvCxnSpPr>
            <a:cxnSpLocks/>
            <a:stCxn id="53" idx="2"/>
          </p:cNvCxnSpPr>
          <p:nvPr/>
        </p:nvCxnSpPr>
        <p:spPr>
          <a:xfrm>
            <a:off x="8287554" y="5561844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663325E6-D4F1-4AC3-9B4A-06E82FD92964}"/>
              </a:ext>
            </a:extLst>
          </p:cNvPr>
          <p:cNvSpPr txBox="1"/>
          <p:nvPr/>
        </p:nvSpPr>
        <p:spPr>
          <a:xfrm>
            <a:off x="8644905" y="5586768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BED0E14-BD6A-4007-9D9B-027E113CAF7A}"/>
              </a:ext>
            </a:extLst>
          </p:cNvPr>
          <p:cNvSpPr txBox="1"/>
          <p:nvPr/>
        </p:nvSpPr>
        <p:spPr>
          <a:xfrm>
            <a:off x="7288630" y="5561844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01AA1327-8EFB-48E6-AB17-377C301C5D19}"/>
                  </a:ext>
                </a:extLst>
              </p:cNvPr>
              <p:cNvSpPr txBox="1"/>
              <p:nvPr/>
            </p:nvSpPr>
            <p:spPr>
              <a:xfrm>
                <a:off x="7099003" y="6112507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01AA1327-8EFB-48E6-AB17-377C301C5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003" y="6112507"/>
                <a:ext cx="945931" cy="369332"/>
              </a:xfrm>
              <a:prstGeom prst="rect">
                <a:avLst/>
              </a:prstGeom>
              <a:blipFill>
                <a:blip r:embed="rId15"/>
                <a:stretch>
                  <a:fillRect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42C98D4E-D6DD-4217-ADE8-EC74FC23E143}"/>
                  </a:ext>
                </a:extLst>
              </p:cNvPr>
              <p:cNvSpPr txBox="1"/>
              <p:nvPr/>
            </p:nvSpPr>
            <p:spPr>
              <a:xfrm>
                <a:off x="8471925" y="6140766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42C98D4E-D6DD-4217-ADE8-EC74FC23E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1925" y="6140766"/>
                <a:ext cx="945931" cy="369332"/>
              </a:xfrm>
              <a:prstGeom prst="rect">
                <a:avLst/>
              </a:prstGeom>
              <a:blipFill>
                <a:blip r:embed="rId16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11CD0CD-30E2-4D7B-9E97-0AFDC29464E9}"/>
                  </a:ext>
                </a:extLst>
              </p:cNvPr>
              <p:cNvSpPr txBox="1"/>
              <p:nvPr/>
            </p:nvSpPr>
            <p:spPr>
              <a:xfrm>
                <a:off x="10271122" y="5229231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11CD0CD-30E2-4D7B-9E97-0AFDC2946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1122" y="5229231"/>
                <a:ext cx="945931" cy="369332"/>
              </a:xfrm>
              <a:prstGeom prst="rect">
                <a:avLst/>
              </a:prstGeom>
              <a:blipFill>
                <a:blip r:embed="rId17"/>
                <a:stretch>
                  <a:fillRect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721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0" grpId="0"/>
      <p:bldP spid="24" grpId="0" animBg="1"/>
      <p:bldP spid="27" grpId="0"/>
      <p:bldP spid="28" grpId="0"/>
      <p:bldP spid="29" grpId="0" animBg="1"/>
      <p:bldP spid="32" grpId="0"/>
      <p:bldP spid="33" grpId="0"/>
      <p:bldP spid="35" grpId="0" animBg="1"/>
      <p:bldP spid="36" grpId="0" animBg="1"/>
      <p:bldP spid="37" grpId="0" animBg="1"/>
      <p:bldP spid="39" grpId="0"/>
      <p:bldP spid="41" grpId="0"/>
      <p:bldP spid="47" grpId="0"/>
      <p:bldP spid="48" grpId="0" animBg="1"/>
      <p:bldP spid="51" grpId="0"/>
      <p:bldP spid="52" grpId="0"/>
      <p:bldP spid="53" grpId="0" animBg="1"/>
      <p:bldP spid="56" grpId="0"/>
      <p:bldP spid="57" grpId="0"/>
      <p:bldP spid="59" grpId="0" animBg="1"/>
      <p:bldP spid="60" grpId="0" animBg="1"/>
      <p:bldP spid="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3006</TotalTime>
  <Words>769</Words>
  <Application>Microsoft Office PowerPoint</Application>
  <PresentationFormat>Widescreen</PresentationFormat>
  <Paragraphs>249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Ensembles Part 1 – Bagging &amp; Random Forests</vt:lpstr>
      <vt:lpstr>Ensemble Overview</vt:lpstr>
      <vt:lpstr>Example of Ensembles</vt:lpstr>
      <vt:lpstr>Approaches to Ensembles</vt:lpstr>
      <vt:lpstr>Bagging</vt:lpstr>
      <vt:lpstr>Bootstrap sampling – sampling with replacement</vt:lpstr>
      <vt:lpstr>Bagging Summary</vt:lpstr>
      <vt:lpstr>Random Forests</vt:lpstr>
      <vt:lpstr>Example RandomForest Grow</vt:lpstr>
      <vt:lpstr>Example RandomForest Predict</vt:lpstr>
      <vt:lpstr>RandomForest Pseudocode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Ensembles</dc:title>
  <dc:creator>Geoff Hulten</dc:creator>
  <cp:lastModifiedBy>Geoff Hulten</cp:lastModifiedBy>
  <cp:revision>67</cp:revision>
  <dcterms:created xsi:type="dcterms:W3CDTF">2018-10-14T16:58:42Z</dcterms:created>
  <dcterms:modified xsi:type="dcterms:W3CDTF">2019-11-06T01:28:25Z</dcterms:modified>
</cp:coreProperties>
</file>